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5" r:id="rId5"/>
    <p:sldId id="276" r:id="rId6"/>
    <p:sldId id="269" r:id="rId7"/>
    <p:sldId id="262" r:id="rId8"/>
    <p:sldId id="261" r:id="rId9"/>
    <p:sldId id="278" r:id="rId10"/>
    <p:sldId id="279" r:id="rId11"/>
    <p:sldId id="280" r:id="rId12"/>
    <p:sldId id="285" r:id="rId13"/>
    <p:sldId id="286" r:id="rId14"/>
    <p:sldId id="282" r:id="rId15"/>
    <p:sldId id="283" r:id="rId16"/>
    <p:sldId id="273" r:id="rId17"/>
    <p:sldId id="284" r:id="rId18"/>
    <p:sldId id="265" r:id="rId19"/>
    <p:sldId id="266" r:id="rId20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A17B6-389E-DB7B-45B2-60B564C59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0B40D-D7FC-BC14-F9B5-D35545006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E47E2-43AC-BF08-69A9-8EDDC4D35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E15D-FE27-423C-B200-5639FB528F66}" type="datetimeFigureOut">
              <a:rPr lang="LID4096" smtClean="0"/>
              <a:t>01/25/2024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E8151-DBB6-3007-B3D9-4D5267FA6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FE009-7CD3-46A6-EA17-903C469B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20B8-4853-44CE-A6AB-77001BE1D43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28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0358-88E2-A79F-5586-C6328EB6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32F18-01E6-9FBA-2D65-010CADF7A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D4F6F-35F3-A18D-BAB8-68873FD47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E15D-FE27-423C-B200-5639FB528F66}" type="datetimeFigureOut">
              <a:rPr lang="LID4096" smtClean="0"/>
              <a:t>01/25/2024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089B1-BA52-6DDC-044B-56746EBF1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0F5FA-18F7-8644-2407-C23CD934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20B8-4853-44CE-A6AB-77001BE1D43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490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279DB6-E4B4-92F6-A439-7F0A68FD1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46A55-B527-2349-D0B1-8BF872351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504CD-70D4-A6B3-95A8-96CBAF63F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E15D-FE27-423C-B200-5639FB528F66}" type="datetimeFigureOut">
              <a:rPr lang="LID4096" smtClean="0"/>
              <a:t>01/25/2024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F128A-321F-898B-488F-C23BE83C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45776-678A-F589-5894-5ACDFFF4B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20B8-4853-44CE-A6AB-77001BE1D43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7658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85A93-7595-E2A1-5786-38DA7954A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F0E2-0495-5C9B-D275-BC7FE0F14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226D8-FD4F-86B6-E219-750EDAD0A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E15D-FE27-423C-B200-5639FB528F66}" type="datetimeFigureOut">
              <a:rPr lang="LID4096" smtClean="0"/>
              <a:t>01/25/2024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DABBC-2031-8734-3502-7CC7B518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30A52-A2A2-DD7B-710D-770BF44D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20B8-4853-44CE-A6AB-77001BE1D43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6018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31C0A-EC6E-8E7C-AC7A-9749DE21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169AD-D17E-6341-05EA-A95FF4623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65558-47B2-742C-FDE4-C039E4C3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E15D-FE27-423C-B200-5639FB528F66}" type="datetimeFigureOut">
              <a:rPr lang="LID4096" smtClean="0"/>
              <a:t>01/25/2024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A9D6-8690-ED23-B10D-E34B9E619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71A59-2C9E-11FB-A10D-604C3B56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20B8-4853-44CE-A6AB-77001BE1D43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886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5D936-6795-56C1-31C1-CC125D40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52766-3E8A-192D-9CB3-8A101EEC1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9C4FA-9954-CD16-52FA-C00D35973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D1AE1-4722-A823-0AFF-6085C5E3A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E15D-FE27-423C-B200-5639FB528F66}" type="datetimeFigureOut">
              <a:rPr lang="LID4096" smtClean="0"/>
              <a:t>01/25/2024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14A85-DDB6-522E-2E2C-EE3CA2F5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822DA-F27E-7073-8D98-57EAC21A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20B8-4853-44CE-A6AB-77001BE1D43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6158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618A-A23A-5375-2F87-71290B3B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E5B23-C7E5-4284-4A88-8F2A26ADC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78C80-5BF4-A1C0-4DC4-735D40F4E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864B3-D522-93C0-C10E-7E619DB15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E921FF-BB0E-6E22-02D6-C08288FE9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74ECE6-ECEF-D678-52DB-01BA303B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E15D-FE27-423C-B200-5639FB528F66}" type="datetimeFigureOut">
              <a:rPr lang="LID4096" smtClean="0"/>
              <a:t>01/25/2024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AE2EDD-696E-D734-9321-461D0776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AFA09-5018-4F3D-F9C1-041F552E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20B8-4853-44CE-A6AB-77001BE1D43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3870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59528-4CCB-F877-3277-0AA9053E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5C0B0B-E179-F6CF-5A66-6EB6719DB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E15D-FE27-423C-B200-5639FB528F66}" type="datetimeFigureOut">
              <a:rPr lang="LID4096" smtClean="0"/>
              <a:t>01/25/2024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E72D8-5BC1-AD2E-5728-58FF492D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BE33D-8F4C-5527-D4E4-AB440878E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20B8-4853-44CE-A6AB-77001BE1D43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5931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B93CCF-3027-9F71-34F5-CA38519E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E15D-FE27-423C-B200-5639FB528F66}" type="datetimeFigureOut">
              <a:rPr lang="LID4096" smtClean="0"/>
              <a:t>01/25/2024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F92CA1-7F59-07ED-EC45-D20777D3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2D68C-1399-2066-BE43-25630A63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20B8-4853-44CE-A6AB-77001BE1D43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0484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8CC4D-8BEF-BEC9-FD85-F32A9B4E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97B68-96D8-0B23-B87C-F8B823E9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3128-0992-3735-FEE6-13ED78945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700DA-0D3D-8BF6-51ED-2C5867057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E15D-FE27-423C-B200-5639FB528F66}" type="datetimeFigureOut">
              <a:rPr lang="LID4096" smtClean="0"/>
              <a:t>01/25/2024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D92D6-F44D-EC26-A99D-9BE5E2EFA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2AF64-B097-82AB-09A7-4BCC8648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20B8-4853-44CE-A6AB-77001BE1D43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4047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D55C-CB52-4B3F-2C76-74EB37D2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34FD7E-97EB-0271-8FA8-3F6002D42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C38AB-7D61-959E-AC13-3B3568D34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ECEAF-13B0-C2B9-74A1-DAAB70733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E15D-FE27-423C-B200-5639FB528F66}" type="datetimeFigureOut">
              <a:rPr lang="LID4096" smtClean="0"/>
              <a:t>01/25/2024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8C505-60BF-B313-E93F-52B1399E6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549AE-E0FC-000B-7331-CBD6C8AE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C20B8-4853-44CE-A6AB-77001BE1D43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58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1AE29D-E681-809B-CD89-834385335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3C378-508F-3B3E-CF70-1FB7E62C2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C4F64-3044-0547-A2C7-302246A90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EE15D-FE27-423C-B200-5639FB528F66}" type="datetimeFigureOut">
              <a:rPr lang="LID4096" smtClean="0"/>
              <a:t>01/25/2024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DC737-F3A3-227D-BDC2-8D0F1311D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12A0C-51C5-2C3D-085C-7406C9BAF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C20B8-4853-44CE-A6AB-77001BE1D43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5776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EED93C-5549-9731-4225-8D575B796B81}"/>
              </a:ext>
            </a:extLst>
          </p:cNvPr>
          <p:cNvSpPr/>
          <p:nvPr/>
        </p:nvSpPr>
        <p:spPr>
          <a:xfrm>
            <a:off x="8061755" y="6426457"/>
            <a:ext cx="1556951" cy="457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B5D907-C5A1-0F74-0FC8-067800F172CA}"/>
              </a:ext>
            </a:extLst>
          </p:cNvPr>
          <p:cNvSpPr/>
          <p:nvPr/>
        </p:nvSpPr>
        <p:spPr>
          <a:xfrm>
            <a:off x="3273680" y="297131"/>
            <a:ext cx="37091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Welkom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EA88F-C194-8524-B18D-F36A32AE09BE}"/>
              </a:ext>
            </a:extLst>
          </p:cNvPr>
          <p:cNvSpPr txBox="1"/>
          <p:nvPr/>
        </p:nvSpPr>
        <p:spPr>
          <a:xfrm>
            <a:off x="4000069" y="2976880"/>
            <a:ext cx="47313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Tips voor voorbereiding en</a:t>
            </a:r>
          </a:p>
          <a:p>
            <a:r>
              <a:rPr lang="nl-NL" sz="2000" dirty="0">
                <a:solidFill>
                  <a:schemeClr val="bg1"/>
                </a:solidFill>
              </a:rPr>
              <a:t>training tot aan de </a:t>
            </a:r>
            <a:r>
              <a:rPr lang="nl-NL" sz="2000" dirty="0" err="1">
                <a:solidFill>
                  <a:schemeClr val="bg1"/>
                </a:solidFill>
              </a:rPr>
              <a:t>koersdag</a:t>
            </a:r>
            <a:endParaRPr lang="nl-NL" sz="2000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Nog                    dagen te gaan!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FED66-B2E5-9910-6EE0-90CC2CC60AF3}"/>
              </a:ext>
            </a:extLst>
          </p:cNvPr>
          <p:cNvSpPr txBox="1"/>
          <p:nvPr/>
        </p:nvSpPr>
        <p:spPr>
          <a:xfrm>
            <a:off x="8061755" y="6396335"/>
            <a:ext cx="2251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>
                <a:solidFill>
                  <a:schemeClr val="bg1"/>
                </a:solidFill>
              </a:rPr>
              <a:t>Eppo</a:t>
            </a:r>
            <a:r>
              <a:rPr lang="nl-NL" sz="1200" dirty="0">
                <a:solidFill>
                  <a:schemeClr val="bg1"/>
                </a:solidFill>
              </a:rPr>
              <a:t> Pitlo,</a:t>
            </a:r>
          </a:p>
          <a:p>
            <a:r>
              <a:rPr lang="nl-NL" sz="1200" dirty="0">
                <a:solidFill>
                  <a:schemeClr val="bg1"/>
                </a:solidFill>
              </a:rPr>
              <a:t>25 februari 2024</a:t>
            </a:r>
            <a:endParaRPr lang="LID4096" sz="1200" dirty="0">
              <a:solidFill>
                <a:schemeClr val="bg1"/>
              </a:solidFill>
            </a:endParaRPr>
          </a:p>
        </p:txBody>
      </p:sp>
      <p:pic>
        <p:nvPicPr>
          <p:cNvPr id="10" name="Picture 9" descr="A group of candles arranged in the shape of a bicycle&#10;&#10;Description automatically generated">
            <a:extLst>
              <a:ext uri="{FF2B5EF4-FFF2-40B4-BE49-F238E27FC236}">
                <a16:creationId xmlns:a16="http://schemas.microsoft.com/office/drawing/2014/main" id="{1C230021-548F-C651-93E6-FA5426E47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" y="1299864"/>
            <a:ext cx="3497207" cy="41217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EB48605-0775-9BA2-1E80-703C2AC405DB}"/>
              </a:ext>
            </a:extLst>
          </p:cNvPr>
          <p:cNvSpPr/>
          <p:nvPr/>
        </p:nvSpPr>
        <p:spPr>
          <a:xfrm>
            <a:off x="2868529" y="1405127"/>
            <a:ext cx="58013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Presentatie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Big Challenge</a:t>
            </a:r>
          </a:p>
        </p:txBody>
      </p:sp>
    </p:spTree>
    <p:extLst>
      <p:ext uri="{BB962C8B-B14F-4D97-AF65-F5344CB8AC3E}">
        <p14:creationId xmlns:p14="http://schemas.microsoft.com/office/powerpoint/2010/main" val="2976532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41F1D-68A8-2D1B-0589-17A83376E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400" b="1" dirty="0"/>
              <a:t>Koersweek</a:t>
            </a:r>
            <a:br>
              <a:rPr lang="nl-NL" dirty="0"/>
            </a:br>
            <a:r>
              <a:rPr lang="nl-NL" sz="2800" dirty="0" err="1"/>
              <a:t>Alpe</a:t>
            </a:r>
            <a:r>
              <a:rPr lang="nl-NL" sz="2800" dirty="0"/>
              <a:t> </a:t>
            </a:r>
            <a:r>
              <a:rPr lang="nl-NL" sz="2800" dirty="0" err="1"/>
              <a:t>d’HuZes</a:t>
            </a:r>
            <a:r>
              <a:rPr lang="nl-NL" sz="2800" dirty="0"/>
              <a:t> donderdag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A62AA0-8C39-B007-1E57-F878AED89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Start om 04.30 uur vanaf het dorpsplein in </a:t>
            </a:r>
            <a:r>
              <a:rPr lang="nl-NL" dirty="0" err="1"/>
              <a:t>Bourg</a:t>
            </a:r>
            <a:r>
              <a:rPr lang="nl-NL" dirty="0"/>
              <a:t> </a:t>
            </a:r>
            <a:r>
              <a:rPr lang="nl-NL" dirty="0" err="1"/>
              <a:t>d’Oisans</a:t>
            </a:r>
            <a:endParaRPr lang="nl-NL" dirty="0"/>
          </a:p>
          <a:p>
            <a:r>
              <a:rPr lang="nl-NL" dirty="0"/>
              <a:t> Het starten gaat gefaseerd vanwege de veiligheid</a:t>
            </a:r>
          </a:p>
          <a:p>
            <a:r>
              <a:rPr lang="nl-NL" dirty="0"/>
              <a:t> Fietsers en wandelaars/hardlopers aparte startvakken</a:t>
            </a:r>
          </a:p>
          <a:p>
            <a:r>
              <a:rPr lang="nl-NL" dirty="0"/>
              <a:t> Naar de start via een vaste route bewegwijzerd.</a:t>
            </a:r>
          </a:p>
          <a:p>
            <a:r>
              <a:rPr lang="nl-NL" dirty="0"/>
              <a:t> Gezamenlijke afdaling vanaf boven om ….. uur</a:t>
            </a:r>
          </a:p>
          <a:p>
            <a:r>
              <a:rPr lang="nl-NL" dirty="0"/>
              <a:t> Latere starts vanaf 05.30 uur vanaf het startplein (bij de grote tent)</a:t>
            </a:r>
          </a:p>
          <a:p>
            <a:r>
              <a:rPr lang="nl-NL" dirty="0"/>
              <a:t> Berg  gesloten voor dalend verkeer vanaf 3.30 uur </a:t>
            </a:r>
          </a:p>
          <a:p>
            <a:r>
              <a:rPr lang="nl-NL" dirty="0"/>
              <a:t> Finish tot 20.00 uur</a:t>
            </a:r>
          </a:p>
          <a:p>
            <a:pPr>
              <a:buFont typeface="Courier New" panose="02070309020205020404" pitchFamily="49" charset="0"/>
              <a:buChar char="o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3956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F749C-E578-3340-096E-0FCA90BF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b="1" dirty="0"/>
              <a:t>Verzorging op de berg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C2E084-3EA6-5E45-7024-5116D499C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endParaRPr lang="nl-NL" dirty="0"/>
          </a:p>
          <a:p>
            <a:r>
              <a:rPr lang="nl-NL" dirty="0"/>
              <a:t> Start: medische post, </a:t>
            </a:r>
            <a:r>
              <a:rPr lang="nl-NL" dirty="0" err="1"/>
              <a:t>watervulpunt</a:t>
            </a:r>
            <a:r>
              <a:rPr lang="nl-NL" dirty="0"/>
              <a:t>, AD 6 </a:t>
            </a:r>
            <a:r>
              <a:rPr lang="nl-NL" dirty="0" err="1"/>
              <a:t>cafe</a:t>
            </a:r>
            <a:r>
              <a:rPr lang="nl-NL" dirty="0"/>
              <a:t>, wc’s , Bike Totaal</a:t>
            </a:r>
          </a:p>
          <a:p>
            <a:r>
              <a:rPr lang="nl-NL" dirty="0"/>
              <a:t> Bocht 16 “La Garde”: idem, beperkt eten en drinken</a:t>
            </a:r>
          </a:p>
          <a:p>
            <a:r>
              <a:rPr lang="nl-NL" dirty="0"/>
              <a:t> Bocht 7 “</a:t>
            </a:r>
            <a:r>
              <a:rPr lang="nl-NL" dirty="0" err="1"/>
              <a:t>Huez</a:t>
            </a:r>
            <a:r>
              <a:rPr lang="nl-NL" dirty="0"/>
              <a:t>”: idem</a:t>
            </a:r>
          </a:p>
          <a:p>
            <a:r>
              <a:rPr lang="nl-NL" dirty="0"/>
              <a:t> Tussen bocht 3 en 4 bij de </a:t>
            </a:r>
            <a:r>
              <a:rPr lang="nl-NL" dirty="0" err="1"/>
              <a:t>Marmotte</a:t>
            </a:r>
            <a:r>
              <a:rPr lang="nl-NL" dirty="0"/>
              <a:t>: steunpunt </a:t>
            </a:r>
            <a:r>
              <a:rPr lang="nl-NL" dirty="0" err="1"/>
              <a:t>Bnig</a:t>
            </a:r>
            <a:r>
              <a:rPr lang="nl-NL" dirty="0"/>
              <a:t> Challenge, beperkt eten en drinken</a:t>
            </a:r>
          </a:p>
          <a:p>
            <a:r>
              <a:rPr lang="nl-NL" dirty="0"/>
              <a:t> Finishplein: medische post, </a:t>
            </a:r>
            <a:r>
              <a:rPr lang="nl-NL" dirty="0" err="1"/>
              <a:t>watervulpunt</a:t>
            </a:r>
            <a:r>
              <a:rPr lang="nl-NL" dirty="0"/>
              <a:t>, AD6 </a:t>
            </a:r>
            <a:r>
              <a:rPr lang="nl-NL" dirty="0" err="1"/>
              <a:t>cafe</a:t>
            </a:r>
            <a:r>
              <a:rPr lang="nl-NL" dirty="0"/>
              <a:t>, wc’s, Bike Totaal</a:t>
            </a:r>
          </a:p>
          <a:p>
            <a:pPr>
              <a:buFont typeface="Courier New" panose="02070309020205020404" pitchFamily="49" charset="0"/>
              <a:buChar char="o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6456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1AB61-BDE8-D77E-E20C-492FD0DFF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b="1" dirty="0"/>
              <a:t>Tips voor het klimmen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ECCB7A-BE70-A218-56B4-AED0BC448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Onderaan de berg in de juiste versnelling</a:t>
            </a:r>
          </a:p>
          <a:p>
            <a:r>
              <a:rPr lang="nl-NL" dirty="0"/>
              <a:t>Tijdens de klim waar mogelijk schakelen vermijden, maar schakel wel op tijd</a:t>
            </a:r>
          </a:p>
          <a:p>
            <a:r>
              <a:rPr lang="nl-NL" dirty="0"/>
              <a:t>In “rustig” en eigen tempo omhoog (doseer je krachten)</a:t>
            </a:r>
          </a:p>
          <a:p>
            <a:r>
              <a:rPr lang="nl-NL" dirty="0"/>
              <a:t>Fiets 10 slagen onder je hartslag omslagpunt (hartslagmeter)</a:t>
            </a:r>
          </a:p>
          <a:p>
            <a:r>
              <a:rPr lang="nl-NL" dirty="0"/>
              <a:t>Neem in de buitenbocht de buitenkant (meest vlak, spanning van de benen)</a:t>
            </a:r>
          </a:p>
          <a:p>
            <a:r>
              <a:rPr lang="nl-NL" dirty="0"/>
              <a:t>Klim met hoge cadans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1476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8A019-A375-55F2-1264-59453B1A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b="1" dirty="0"/>
              <a:t>Tips voor het klimmen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F1CD69-AFD2-A925-0980-29855AB21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Op de pedalen staan</a:t>
            </a:r>
          </a:p>
          <a:p>
            <a:r>
              <a:rPr lang="nl-NL" dirty="0"/>
              <a:t>Duw je pedaal met je hiel over het dode punt</a:t>
            </a:r>
          </a:p>
          <a:p>
            <a:r>
              <a:rPr lang="nl-NL" dirty="0"/>
              <a:t>Kies een prettige houding (meestal handen boven op het stuur)</a:t>
            </a:r>
          </a:p>
          <a:p>
            <a:r>
              <a:rPr lang="nl-NL" dirty="0"/>
              <a:t>Zie de berg als een uitdaging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1858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F2147-A34C-8BBA-F54E-B7BF211C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b="1" dirty="0"/>
              <a:t>Afdaaltips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36F592-2FDD-A746-0B39-69EF5B141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pPr marL="0" indent="0" algn="ctr" fontAlgn="base">
              <a:buNone/>
            </a:pPr>
            <a:r>
              <a:rPr lang="nl-NL" b="1" i="0" dirty="0">
                <a:solidFill>
                  <a:srgbClr val="000000"/>
                </a:solidFill>
                <a:effectLst/>
                <a:latin typeface="Noto Sans" panose="020B0502040204020203" pitchFamily="34" charset="0"/>
              </a:rPr>
              <a:t>Materialen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</a:rPr>
              <a:t> Draag altijd een goede helm! 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</a:rPr>
              <a:t> Om onderkoeling te voorkomen trek boven op de top droge kleren  aan.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</a:rPr>
              <a:t> Doe een extra jasje aan tegen afkoeling door rijwind. Een krant in je shirt helpt ook.</a:t>
            </a:r>
          </a:p>
          <a:p>
            <a:pPr algn="l" fontAlgn="base"/>
            <a:r>
              <a:rPr lang="nl-NL" b="0" i="0" dirty="0">
                <a:solidFill>
                  <a:srgbClr val="000000"/>
                </a:solidFill>
                <a:effectLst/>
              </a:rPr>
              <a:t> Zorg dat de fiets in goede staat verkeerd: goede banden en nieuwe remblokjes</a:t>
            </a:r>
            <a:r>
              <a:rPr lang="nl-NL" b="0" i="0">
                <a:solidFill>
                  <a:srgbClr val="000000"/>
                </a:solidFill>
                <a:effectLst/>
              </a:rPr>
              <a:t>/schijven </a:t>
            </a:r>
            <a:r>
              <a:rPr lang="nl-NL" b="0" i="0" dirty="0">
                <a:solidFill>
                  <a:srgbClr val="000000"/>
                </a:solidFill>
                <a:effectLst/>
              </a:rPr>
              <a:t>die goed afgesteld staan.</a:t>
            </a:r>
          </a:p>
          <a:p>
            <a:pPr algn="l" fontAlgn="base">
              <a:buFont typeface="Courier New" panose="02070309020205020404" pitchFamily="49" charset="0"/>
              <a:buChar char="o"/>
            </a:pPr>
            <a:endParaRPr lang="nl-NL" b="0" i="0" dirty="0">
              <a:solidFill>
                <a:srgbClr val="000000"/>
              </a:solidFill>
              <a:effectLst/>
              <a:latin typeface="Noto Sans" panose="020B0502040204020203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4518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F8438-AE20-A4B2-FEC8-F40717DBA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b="1" dirty="0"/>
              <a:t>Afdaaltips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710417-05BB-9986-08F4-6D61A9823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943"/>
            <a:ext cx="10515600" cy="4838020"/>
          </a:xfrm>
        </p:spPr>
        <p:txBody>
          <a:bodyPr>
            <a:normAutofit fontScale="47500" lnSpcReduction="20000"/>
          </a:bodyPr>
          <a:lstStyle/>
          <a:p>
            <a:pPr marL="0" indent="0" algn="ctr" fontAlgn="base">
              <a:buNone/>
            </a:pPr>
            <a:r>
              <a:rPr lang="nl-NL" sz="6700" b="1" i="0" dirty="0">
                <a:solidFill>
                  <a:srgbClr val="000000"/>
                </a:solidFill>
                <a:effectLst/>
              </a:rPr>
              <a:t>Techniek in de afdaling</a:t>
            </a:r>
          </a:p>
          <a:p>
            <a:pPr algn="l" fontAlgn="base"/>
            <a:r>
              <a:rPr lang="nl-NL" sz="4200" b="0" i="0" dirty="0">
                <a:solidFill>
                  <a:srgbClr val="000000"/>
                </a:solidFill>
                <a:effectLst/>
              </a:rPr>
              <a:t>Blijf op eigen weghelft.</a:t>
            </a:r>
          </a:p>
          <a:p>
            <a:pPr algn="l" fontAlgn="base"/>
            <a:r>
              <a:rPr lang="nl-NL" sz="4200" b="0" i="0" dirty="0">
                <a:solidFill>
                  <a:srgbClr val="000000"/>
                </a:solidFill>
                <a:effectLst/>
              </a:rPr>
              <a:t>Voor een betere controle over de fiets handen in de beugels, hierdoor kunt u ook altijd snel bij de remmen.</a:t>
            </a:r>
          </a:p>
          <a:p>
            <a:pPr algn="l" fontAlgn="base"/>
            <a:r>
              <a:rPr lang="nl-NL" sz="4200" b="0" i="0" dirty="0">
                <a:solidFill>
                  <a:srgbClr val="000000"/>
                </a:solidFill>
                <a:effectLst/>
              </a:rPr>
              <a:t>Kijk vooruit naar waar je heen wilt, kijk bij bochten door de bocht heen.</a:t>
            </a:r>
          </a:p>
          <a:p>
            <a:pPr algn="l" fontAlgn="base"/>
            <a:r>
              <a:rPr lang="nl-NL" sz="4200" b="0" i="0" dirty="0">
                <a:solidFill>
                  <a:srgbClr val="000000"/>
                </a:solidFill>
                <a:effectLst/>
              </a:rPr>
              <a:t>Rem voor de bocht met een verdeling van 70-30 </a:t>
            </a:r>
            <a:r>
              <a:rPr lang="nl-NL" sz="4200" b="0" i="0" dirty="0" err="1">
                <a:solidFill>
                  <a:srgbClr val="000000"/>
                </a:solidFill>
                <a:effectLst/>
              </a:rPr>
              <a:t>voorrem</a:t>
            </a:r>
            <a:r>
              <a:rPr lang="nl-NL" sz="4200" b="0" i="0" dirty="0">
                <a:solidFill>
                  <a:srgbClr val="000000"/>
                </a:solidFill>
                <a:effectLst/>
              </a:rPr>
              <a:t>-achterrem.</a:t>
            </a:r>
          </a:p>
          <a:p>
            <a:pPr algn="l" fontAlgn="base"/>
            <a:r>
              <a:rPr lang="nl-NL" sz="4200" b="0" i="0" dirty="0">
                <a:solidFill>
                  <a:srgbClr val="000000"/>
                </a:solidFill>
                <a:effectLst/>
              </a:rPr>
              <a:t>Rem niet in de bocht!</a:t>
            </a:r>
          </a:p>
          <a:p>
            <a:pPr algn="l" fontAlgn="base"/>
            <a:r>
              <a:rPr lang="nl-NL" sz="4200" b="0" i="0" dirty="0">
                <a:solidFill>
                  <a:srgbClr val="000000"/>
                </a:solidFill>
                <a:effectLst/>
              </a:rPr>
              <a:t>Probeer zoveel mogelijk pompend te remmen (dit om oververhitting van de velg te voorkomen)</a:t>
            </a:r>
          </a:p>
          <a:p>
            <a:pPr algn="l" fontAlgn="base"/>
            <a:r>
              <a:rPr lang="nl-NL" sz="4200" b="0" i="0" dirty="0">
                <a:solidFill>
                  <a:srgbClr val="000000"/>
                </a:solidFill>
                <a:effectLst/>
              </a:rPr>
              <a:t>Doe bij het ingaan van de bocht het pedaal aan de binnenkant van de bocht omhoog.</a:t>
            </a:r>
          </a:p>
          <a:p>
            <a:pPr algn="l" fontAlgn="base"/>
            <a:r>
              <a:rPr lang="nl-NL" sz="4200" b="0" i="0" dirty="0">
                <a:solidFill>
                  <a:srgbClr val="000000"/>
                </a:solidFill>
                <a:effectLst/>
              </a:rPr>
              <a:t>Zorg bij steile afdalingen en plotseling remmen dat u uw gewicht naar achter verplaatst als contra gewicht.</a:t>
            </a:r>
          </a:p>
          <a:p>
            <a:pPr algn="l" fontAlgn="base"/>
            <a:r>
              <a:rPr lang="nl-NL" sz="4200" b="0" i="0" dirty="0">
                <a:solidFill>
                  <a:srgbClr val="000000"/>
                </a:solidFill>
                <a:effectLst/>
              </a:rPr>
              <a:t>Laat op rechte stukken de fiets lopen en trap rustig rond voor herstel. Max 45 km./u</a:t>
            </a:r>
          </a:p>
          <a:p>
            <a:pPr algn="l" fontAlgn="base"/>
            <a:r>
              <a:rPr lang="nl-NL" sz="4200" b="0" i="0" dirty="0">
                <a:solidFill>
                  <a:srgbClr val="000000"/>
                </a:solidFill>
                <a:effectLst/>
              </a:rPr>
              <a:t>Neem bochten zo ruim mogelijk. Begin midden op eigen rijhelft en stuur naar de binnenkant van de bocht om vervolgens weer op het midden van eigen rijhelft uit te komen.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0560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BA7A90-A185-82BC-C877-0A037BECBB17}"/>
              </a:ext>
            </a:extLst>
          </p:cNvPr>
          <p:cNvSpPr/>
          <p:nvPr/>
        </p:nvSpPr>
        <p:spPr>
          <a:xfrm>
            <a:off x="2853205" y="153015"/>
            <a:ext cx="6000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Tips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voor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voeding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44D12-AE2D-4269-B52F-EC621AA4C25D}"/>
              </a:ext>
            </a:extLst>
          </p:cNvPr>
          <p:cNvSpPr txBox="1"/>
          <p:nvPr/>
        </p:nvSpPr>
        <p:spPr>
          <a:xfrm>
            <a:off x="1888447" y="1945064"/>
            <a:ext cx="1173734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l-NL" dirty="0"/>
              <a:t>Denk aan voldoende eten en drinken, ook de dagen voorafgaand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l-NL" dirty="0"/>
              <a:t>1 Bidon per uur drinken gedurende de dag is de leidraad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l-NL" dirty="0"/>
              <a:t>Qua voeding denk niet alleen aan repen en gelletjes, maar ook aan vaste voeding</a:t>
            </a:r>
          </a:p>
          <a:p>
            <a:pPr marL="1200150" lvl="2" indent="-285750" defTabSz="457200">
              <a:buFont typeface="Arial" panose="020B0604020202020204" pitchFamily="34" charset="0"/>
              <a:buChar char="•"/>
            </a:pPr>
            <a:r>
              <a:rPr lang="nl-NL" dirty="0"/>
              <a:t>Repen en Gelletjes worden op een gegeven moment niet meer verteerd</a:t>
            </a:r>
          </a:p>
          <a:p>
            <a:pPr lvl="1" defTabSz="457200"/>
            <a:r>
              <a:rPr lang="nl-NL" dirty="0"/>
              <a:t>              met maag/darm problemen tot gevolg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l-NL" dirty="0"/>
              <a:t>Denk eraan dat je pas echt gaat aanvullen na behoefte (vaak zo’n 1,5 a 2 uur in de </a:t>
            </a:r>
            <a:r>
              <a:rPr lang="nl-NL" dirty="0" err="1"/>
              <a:t>koersdag</a:t>
            </a:r>
            <a:r>
              <a:rPr lang="nl-NL" dirty="0"/>
              <a:t>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l-NL" dirty="0"/>
              <a:t>Denk ook aan je zoutaanvulling op de </a:t>
            </a:r>
            <a:r>
              <a:rPr lang="nl-NL" dirty="0" err="1"/>
              <a:t>koersdag</a:t>
            </a:r>
            <a:r>
              <a:rPr lang="nl-NL" dirty="0"/>
              <a:t> (bouillon)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l-NL" dirty="0"/>
              <a:t>Herstelvoeding na de </a:t>
            </a:r>
            <a:r>
              <a:rPr lang="nl-NL" dirty="0" err="1"/>
              <a:t>koersdag</a:t>
            </a:r>
            <a:r>
              <a:rPr lang="nl-NL" dirty="0"/>
              <a:t>! Eiwitten/Koolhydraten/voldoende drinken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l-NL" dirty="0"/>
              <a:t>Maak een plan (evt. met een trainer/voedingsdeskundige) en probeer dit ruim van te voren uit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endParaRPr lang="nl-NL" dirty="0"/>
          </a:p>
          <a:p>
            <a:pPr defTabSz="457200"/>
            <a:endParaRPr lang="nl-NL" b="0" dirty="0"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04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15286-E08B-6B8E-11AB-C3C9ABA4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b="1" dirty="0"/>
              <a:t>Trainen tijdens de koersweek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FFAED9-92D7-2144-8E09-79D65D82C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/>
            <a:r>
              <a:rPr lang="nl-NL" dirty="0">
                <a:cs typeface="Times New Roman" pitchFamily="18" charset="0"/>
              </a:rPr>
              <a:t>Niet op de berg fietsen </a:t>
            </a:r>
            <a:r>
              <a:rPr lang="nl-NL" dirty="0" err="1">
                <a:cs typeface="Times New Roman" pitchFamily="18" charset="0"/>
              </a:rPr>
              <a:t>ivm</a:t>
            </a:r>
            <a:r>
              <a:rPr lang="nl-NL" dirty="0">
                <a:cs typeface="Times New Roman" pitchFamily="18" charset="0"/>
              </a:rPr>
              <a:t> organisatie verkeer</a:t>
            </a:r>
          </a:p>
          <a:p>
            <a:pPr lvl="1" algn="l"/>
            <a:endParaRPr lang="nl-NL" dirty="0">
              <a:cs typeface="Times New Roman" pitchFamily="18" charset="0"/>
            </a:endParaRPr>
          </a:p>
          <a:p>
            <a:pPr lvl="1" algn="l"/>
            <a:r>
              <a:rPr lang="nl-NL" dirty="0">
                <a:cs typeface="Times New Roman" pitchFamily="18" charset="0"/>
              </a:rPr>
              <a:t>Mogelijkheden in de buurt vanuit Le </a:t>
            </a:r>
            <a:r>
              <a:rPr lang="nl-NL" dirty="0" err="1">
                <a:cs typeface="Times New Roman" pitchFamily="18" charset="0"/>
              </a:rPr>
              <a:t>Bourg</a:t>
            </a:r>
            <a:r>
              <a:rPr lang="nl-NL" dirty="0">
                <a:cs typeface="Times New Roman" pitchFamily="18" charset="0"/>
              </a:rPr>
              <a:t> </a:t>
            </a:r>
            <a:r>
              <a:rPr lang="nl-NL" dirty="0" err="1">
                <a:cs typeface="Times New Roman" pitchFamily="18" charset="0"/>
              </a:rPr>
              <a:t>d’Oisans</a:t>
            </a:r>
            <a:r>
              <a:rPr lang="nl-NL" dirty="0">
                <a:cs typeface="Times New Roman" pitchFamily="18" charset="0"/>
              </a:rPr>
              <a:t>:</a:t>
            </a:r>
          </a:p>
          <a:p>
            <a:pPr lvl="1" algn="l"/>
            <a:r>
              <a:rPr lang="nl-NL" dirty="0">
                <a:cs typeface="Times New Roman" pitchFamily="18" charset="0"/>
              </a:rPr>
              <a:t>1. Col </a:t>
            </a:r>
            <a:r>
              <a:rPr lang="nl-NL" dirty="0" err="1">
                <a:cs typeface="Times New Roman" pitchFamily="18" charset="0"/>
              </a:rPr>
              <a:t>d’Ornon</a:t>
            </a:r>
            <a:endParaRPr lang="nl-NL" dirty="0">
              <a:cs typeface="Times New Roman" pitchFamily="18" charset="0"/>
            </a:endParaRPr>
          </a:p>
          <a:p>
            <a:pPr lvl="1" algn="l"/>
            <a:r>
              <a:rPr lang="nl-NL" dirty="0">
                <a:cs typeface="Times New Roman" pitchFamily="18" charset="0"/>
              </a:rPr>
              <a:t>2. </a:t>
            </a:r>
            <a:r>
              <a:rPr lang="nl-NL" dirty="0" err="1">
                <a:cs typeface="Times New Roman" pitchFamily="18" charset="0"/>
              </a:rPr>
              <a:t>Allemond</a:t>
            </a:r>
            <a:r>
              <a:rPr lang="nl-NL" dirty="0">
                <a:cs typeface="Times New Roman" pitchFamily="18" charset="0"/>
              </a:rPr>
              <a:t>/OZ-</a:t>
            </a:r>
            <a:r>
              <a:rPr lang="nl-NL" dirty="0" err="1">
                <a:cs typeface="Times New Roman" pitchFamily="18" charset="0"/>
              </a:rPr>
              <a:t>Villard</a:t>
            </a:r>
            <a:r>
              <a:rPr lang="nl-NL" dirty="0">
                <a:cs typeface="Times New Roman" pitchFamily="18" charset="0"/>
              </a:rPr>
              <a:t> </a:t>
            </a:r>
            <a:r>
              <a:rPr lang="nl-NL" dirty="0" err="1">
                <a:cs typeface="Times New Roman" pitchFamily="18" charset="0"/>
              </a:rPr>
              <a:t>Reculas</a:t>
            </a:r>
            <a:endParaRPr lang="nl-NL" dirty="0">
              <a:cs typeface="Times New Roman" pitchFamily="18" charset="0"/>
            </a:endParaRPr>
          </a:p>
          <a:p>
            <a:pPr lvl="1" algn="l"/>
            <a:r>
              <a:rPr lang="nl-NL" dirty="0">
                <a:cs typeface="Times New Roman" pitchFamily="18" charset="0"/>
              </a:rPr>
              <a:t>3. Col du </a:t>
            </a:r>
            <a:r>
              <a:rPr lang="nl-NL" dirty="0" err="1">
                <a:cs typeface="Times New Roman" pitchFamily="18" charset="0"/>
              </a:rPr>
              <a:t>Glandon</a:t>
            </a:r>
            <a:endParaRPr lang="nl-NL" dirty="0">
              <a:cs typeface="Times New Roman" pitchFamily="18" charset="0"/>
            </a:endParaRPr>
          </a:p>
          <a:p>
            <a:pPr lvl="1" algn="l"/>
            <a:r>
              <a:rPr lang="nl-NL" dirty="0">
                <a:cs typeface="Times New Roman" pitchFamily="18" charset="0"/>
              </a:rPr>
              <a:t>4. La </a:t>
            </a:r>
            <a:r>
              <a:rPr lang="nl-NL" dirty="0" err="1">
                <a:cs typeface="Times New Roman" pitchFamily="18" charset="0"/>
              </a:rPr>
              <a:t>Bérarde</a:t>
            </a:r>
            <a:endParaRPr lang="nl-NL" dirty="0">
              <a:cs typeface="Times New Roman" pitchFamily="18" charset="0"/>
            </a:endParaRPr>
          </a:p>
          <a:p>
            <a:pPr lvl="1" algn="l"/>
            <a:r>
              <a:rPr lang="nl-NL" dirty="0">
                <a:cs typeface="Times New Roman" pitchFamily="18" charset="0"/>
              </a:rPr>
              <a:t>5. Les Deux </a:t>
            </a:r>
            <a:r>
              <a:rPr lang="nl-NL" dirty="0" err="1">
                <a:cs typeface="Times New Roman" pitchFamily="18" charset="0"/>
              </a:rPr>
              <a:t>Alpes</a:t>
            </a:r>
            <a:endParaRPr lang="nl-NL" dirty="0">
              <a:cs typeface="Times New Roman" pitchFamily="18" charset="0"/>
            </a:endParaRPr>
          </a:p>
          <a:p>
            <a:pPr lvl="1" algn="l"/>
            <a:r>
              <a:rPr lang="nl-NL" dirty="0">
                <a:cs typeface="Times New Roman" pitchFamily="18" charset="0"/>
              </a:rPr>
              <a:t>6. </a:t>
            </a:r>
            <a:r>
              <a:rPr lang="nl-NL" dirty="0" err="1">
                <a:cs typeface="Times New Roman" pitchFamily="18" charset="0"/>
              </a:rPr>
              <a:t>Croix</a:t>
            </a:r>
            <a:r>
              <a:rPr lang="nl-NL" dirty="0">
                <a:cs typeface="Times New Roman" pitchFamily="18" charset="0"/>
              </a:rPr>
              <a:t> de </a:t>
            </a:r>
            <a:r>
              <a:rPr lang="nl-NL" dirty="0" err="1">
                <a:cs typeface="Times New Roman" pitchFamily="18" charset="0"/>
              </a:rPr>
              <a:t>Fer</a:t>
            </a:r>
            <a:endParaRPr lang="nl-NL" dirty="0">
              <a:cs typeface="Times New Roman" pitchFamily="18" charset="0"/>
            </a:endParaRPr>
          </a:p>
          <a:p>
            <a:pPr lvl="1" algn="l"/>
            <a:r>
              <a:rPr lang="nl-NL" dirty="0">
                <a:cs typeface="Times New Roman" pitchFamily="18" charset="0"/>
              </a:rPr>
              <a:t>7. Route de </a:t>
            </a:r>
            <a:r>
              <a:rPr lang="nl-NL" dirty="0" err="1">
                <a:cs typeface="Times New Roman" pitchFamily="18" charset="0"/>
              </a:rPr>
              <a:t>Balcon</a:t>
            </a:r>
            <a:endParaRPr lang="nl-NL" dirty="0">
              <a:cs typeface="Times New Roman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7876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circle with a white question mark&#10;&#10;Description automatically generated">
            <a:extLst>
              <a:ext uri="{FF2B5EF4-FFF2-40B4-BE49-F238E27FC236}">
                <a16:creationId xmlns:a16="http://schemas.microsoft.com/office/drawing/2014/main" id="{3589DF83-C275-C831-C622-5612D498E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8" y="109707"/>
            <a:ext cx="6339794" cy="62004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40570B-D157-FB65-E6F0-18F4406A7245}"/>
              </a:ext>
            </a:extLst>
          </p:cNvPr>
          <p:cNvSpPr/>
          <p:nvPr/>
        </p:nvSpPr>
        <p:spPr>
          <a:xfrm>
            <a:off x="3537849" y="3429000"/>
            <a:ext cx="41447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/>
                <a:solidFill>
                  <a:schemeClr val="bg1"/>
                </a:solidFill>
                <a:effectLst/>
              </a:rPr>
              <a:t>Vragen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B1CED06-ABF0-8975-19FE-B6FE19D22BFB}"/>
              </a:ext>
            </a:extLst>
          </p:cNvPr>
          <p:cNvSpPr txBox="1"/>
          <p:nvPr/>
        </p:nvSpPr>
        <p:spPr>
          <a:xfrm>
            <a:off x="8173084" y="2169974"/>
            <a:ext cx="2761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Mail: fiets</a:t>
            </a:r>
            <a:r>
              <a:rPr lang="nl-NL" dirty="0">
                <a:highlight>
                  <a:srgbClr val="FFFF00"/>
                </a:highlight>
                <a:hlinkClick r:id="rId3"/>
              </a:rPr>
              <a:t>@alpedhuzes.nl</a:t>
            </a:r>
            <a:endParaRPr lang="nl-NL" dirty="0">
              <a:highlight>
                <a:srgbClr val="FFFF00"/>
              </a:highlight>
            </a:endParaRPr>
          </a:p>
          <a:p>
            <a:pPr algn="ctr"/>
            <a:r>
              <a:rPr lang="nl-NL" dirty="0">
                <a:highlight>
                  <a:srgbClr val="FFFF00"/>
                </a:highlight>
              </a:rPr>
              <a:t> OF</a:t>
            </a:r>
          </a:p>
          <a:p>
            <a:r>
              <a:rPr lang="nl-NL" dirty="0">
                <a:highlight>
                  <a:srgbClr val="FFFF00"/>
                </a:highlight>
              </a:rPr>
              <a:t>Facebook</a:t>
            </a:r>
          </a:p>
          <a:p>
            <a:r>
              <a:rPr lang="nl-NL" dirty="0">
                <a:highlight>
                  <a:srgbClr val="FFFF00"/>
                </a:highlight>
                <a:hlinkClick r:id="rId3"/>
              </a:rPr>
              <a:t>Fietsers </a:t>
            </a:r>
            <a:r>
              <a:rPr lang="nl-NL" dirty="0" err="1">
                <a:highlight>
                  <a:srgbClr val="FFFF00"/>
                </a:highlight>
                <a:hlinkClick r:id="rId3"/>
              </a:rPr>
              <a:t>Alpe</a:t>
            </a:r>
            <a:r>
              <a:rPr lang="nl-NL" dirty="0">
                <a:highlight>
                  <a:srgbClr val="FFFF00"/>
                </a:highlight>
                <a:hlinkClick r:id="rId3"/>
              </a:rPr>
              <a:t> </a:t>
            </a:r>
            <a:r>
              <a:rPr lang="nl-NL" dirty="0" err="1">
                <a:highlight>
                  <a:srgbClr val="FFFF00"/>
                </a:highlight>
                <a:hlinkClick r:id="rId3"/>
              </a:rPr>
              <a:t>d’huzes</a:t>
            </a:r>
            <a:endParaRPr lang="nl-NL" dirty="0">
              <a:highlight>
                <a:srgbClr val="FFFF00"/>
              </a:highlight>
            </a:endParaRPr>
          </a:p>
          <a:p>
            <a:pPr algn="ctr"/>
            <a:endParaRPr lang="nl-N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68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10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A190C7-560B-DF27-6D51-82E6E6D5C7E2}"/>
              </a:ext>
            </a:extLst>
          </p:cNvPr>
          <p:cNvSpPr/>
          <p:nvPr/>
        </p:nvSpPr>
        <p:spPr>
          <a:xfrm>
            <a:off x="3995066" y="474345"/>
            <a:ext cx="3389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/>
              </a:rPr>
              <a:t>Wie ben </a:t>
            </a:r>
            <a:r>
              <a:rPr lang="en-US" sz="5400" b="0" cap="none" spc="0" dirty="0" err="1">
                <a:ln w="0"/>
                <a:effectLst/>
              </a:rPr>
              <a:t>ik</a:t>
            </a:r>
            <a:r>
              <a:rPr lang="en-US" sz="5400" b="0" cap="none" spc="0" dirty="0">
                <a:ln w="0"/>
                <a:effectLst/>
              </a:rPr>
              <a:t>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E4A903-DC31-2FAA-2AC3-64B1E647371E}"/>
              </a:ext>
            </a:extLst>
          </p:cNvPr>
          <p:cNvSpPr txBox="1"/>
          <p:nvPr/>
        </p:nvSpPr>
        <p:spPr>
          <a:xfrm>
            <a:off x="4726586" y="1684880"/>
            <a:ext cx="496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/>
              <a:t>Eppo</a:t>
            </a:r>
            <a:r>
              <a:rPr lang="nl-NL" sz="2800" b="1" dirty="0"/>
              <a:t> Pitlo</a:t>
            </a:r>
            <a:endParaRPr lang="LID4096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5D40BD-E72D-44CB-7458-27C786A9E419}"/>
              </a:ext>
            </a:extLst>
          </p:cNvPr>
          <p:cNvSpPr txBox="1"/>
          <p:nvPr/>
        </p:nvSpPr>
        <p:spPr>
          <a:xfrm>
            <a:off x="4574186" y="2679624"/>
            <a:ext cx="65379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latin typeface="+mj-lt"/>
                <a:cs typeface="Times New Roman" pitchFamily="18" charset="0"/>
              </a:rPr>
              <a:t>- Vanaf 2010: </a:t>
            </a:r>
            <a:r>
              <a:rPr lang="nl-NL" sz="1800" dirty="0">
                <a:latin typeface="+mj-lt"/>
                <a:ea typeface="+mn-ea"/>
                <a:cs typeface="Times New Roman" pitchFamily="18" charset="0"/>
              </a:rPr>
              <a:t>deelnemer</a:t>
            </a:r>
          </a:p>
          <a:p>
            <a:endParaRPr lang="nl-NL" sz="1800" dirty="0">
              <a:latin typeface="+mj-lt"/>
              <a:ea typeface="+mn-ea"/>
              <a:cs typeface="Times New Roman" pitchFamily="18" charset="0"/>
            </a:endParaRPr>
          </a:p>
          <a:p>
            <a:r>
              <a:rPr lang="nl-NL" sz="1800" dirty="0">
                <a:latin typeface="+mj-lt"/>
                <a:ea typeface="+mn-ea"/>
                <a:cs typeface="Times New Roman" pitchFamily="18" charset="0"/>
              </a:rPr>
              <a:t>- 2016……..2019: Teamleider Start</a:t>
            </a:r>
          </a:p>
          <a:p>
            <a:endParaRPr lang="nl-NL" sz="1800" dirty="0">
              <a:latin typeface="+mj-lt"/>
              <a:ea typeface="+mn-ea"/>
              <a:cs typeface="Times New Roman" pitchFamily="18" charset="0"/>
            </a:endParaRPr>
          </a:p>
          <a:p>
            <a:r>
              <a:rPr lang="nl-NL" sz="1800" dirty="0">
                <a:latin typeface="+mj-lt"/>
                <a:ea typeface="+mn-ea"/>
                <a:cs typeface="Times New Roman" pitchFamily="18" charset="0"/>
              </a:rPr>
              <a:t>- Vanaf 2020: Teamleider Fiets en Fietsers</a:t>
            </a:r>
          </a:p>
          <a:p>
            <a:endParaRPr lang="nl-NL" sz="1800" dirty="0">
              <a:latin typeface="+mj-lt"/>
              <a:ea typeface="+mn-ea"/>
              <a:cs typeface="Times New Roman" pitchFamily="18" charset="0"/>
            </a:endParaRPr>
          </a:p>
          <a:p>
            <a:r>
              <a:rPr lang="nl-NL" dirty="0">
                <a:latin typeface="+mj-lt"/>
                <a:cs typeface="Times New Roman" pitchFamily="18" charset="0"/>
              </a:rPr>
              <a:t>- Vanaf 2024: Teamleider Fiets(</a:t>
            </a:r>
            <a:r>
              <a:rPr lang="nl-NL" dirty="0" err="1">
                <a:latin typeface="+mj-lt"/>
                <a:cs typeface="Times New Roman" pitchFamily="18" charset="0"/>
              </a:rPr>
              <a:t>ers</a:t>
            </a:r>
            <a:r>
              <a:rPr lang="nl-NL" dirty="0">
                <a:latin typeface="+mj-lt"/>
                <a:cs typeface="Times New Roman" pitchFamily="18" charset="0"/>
              </a:rPr>
              <a:t>) en Lopers</a:t>
            </a:r>
            <a:endParaRPr lang="nl-NL" sz="1800" dirty="0">
              <a:latin typeface="+mj-lt"/>
              <a:ea typeface="+mn-ea"/>
              <a:cs typeface="Times New Roman" pitchFamily="18" charset="0"/>
            </a:endParaRPr>
          </a:p>
          <a:p>
            <a:endParaRPr lang="nl-NL" sz="1800" dirty="0">
              <a:latin typeface="+mj-lt"/>
              <a:ea typeface="+mn-ea"/>
              <a:cs typeface="Times New Roman" pitchFamily="18" charset="0"/>
            </a:endParaRPr>
          </a:p>
          <a:p>
            <a:r>
              <a:rPr lang="nl-NL" sz="1800" dirty="0">
                <a:latin typeface="+mj-lt"/>
                <a:ea typeface="+mn-ea"/>
                <a:cs typeface="Times New Roman" pitchFamily="18" charset="0"/>
              </a:rPr>
              <a:t>- 18 keer de berg beklommen</a:t>
            </a:r>
          </a:p>
        </p:txBody>
      </p:sp>
      <p:pic>
        <p:nvPicPr>
          <p:cNvPr id="18" name="Picture 17" descr="A group of people riding bicycles&#10;&#10;Description automatically generated">
            <a:extLst>
              <a:ext uri="{FF2B5EF4-FFF2-40B4-BE49-F238E27FC236}">
                <a16:creationId xmlns:a16="http://schemas.microsoft.com/office/drawing/2014/main" id="{45D81438-559D-DFF7-513B-1B3141EB3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7" y="3018526"/>
            <a:ext cx="3934060" cy="25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0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98954A-8031-C6CB-C27D-AE533ACAC212}"/>
              </a:ext>
            </a:extLst>
          </p:cNvPr>
          <p:cNvSpPr/>
          <p:nvPr/>
        </p:nvSpPr>
        <p:spPr>
          <a:xfrm>
            <a:off x="2809786" y="206748"/>
            <a:ext cx="4545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Alpe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D’Huez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 descr="A aerial view of a valley&#10;&#10;Description automatically generated">
            <a:extLst>
              <a:ext uri="{FF2B5EF4-FFF2-40B4-BE49-F238E27FC236}">
                <a16:creationId xmlns:a16="http://schemas.microsoft.com/office/drawing/2014/main" id="{C99908D9-FBAA-283A-8DE8-302C82A64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3"/>
          <a:stretch/>
        </p:blipFill>
        <p:spPr>
          <a:xfrm>
            <a:off x="8218023" y="-193900"/>
            <a:ext cx="4025334" cy="6228080"/>
          </a:xfrm>
          <a:prstGeom prst="rect">
            <a:avLst/>
          </a:prstGeom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6CB34846-36D2-8A1D-79E4-A2559A3A31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6"/>
          <a:stretch/>
        </p:blipFill>
        <p:spPr>
          <a:xfrm>
            <a:off x="77043" y="2336379"/>
            <a:ext cx="8167909" cy="365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10C3BB-82D6-8DC2-ACA8-2AC56D5EDDC5}"/>
              </a:ext>
            </a:extLst>
          </p:cNvPr>
          <p:cNvSpPr/>
          <p:nvPr/>
        </p:nvSpPr>
        <p:spPr>
          <a:xfrm>
            <a:off x="3199417" y="1136065"/>
            <a:ext cx="40253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AKA de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Nederlandse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berg!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ED9D5B-0952-EAF3-10FF-59148CE9CBC4}"/>
              </a:ext>
            </a:extLst>
          </p:cNvPr>
          <p:cNvSpPr/>
          <p:nvPr/>
        </p:nvSpPr>
        <p:spPr>
          <a:xfrm>
            <a:off x="312533" y="1493655"/>
            <a:ext cx="297260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Bijna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14 km lang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Gemiddelde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stijging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8%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1100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hoogtemete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rs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 op 723 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Finish op 1800 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Bochten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Berg van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Eufodriet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732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D4112-40C9-866B-61A8-0E93ACD1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b="1" dirty="0"/>
              <a:t>Informatie voor de deelnemers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71325D-832E-16C2-7C24-204A273C9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 Website opgevenisgeenoptie.nl</a:t>
            </a:r>
          </a:p>
          <a:p>
            <a:r>
              <a:rPr lang="nl-NL" dirty="0"/>
              <a:t> Facebookgroep </a:t>
            </a:r>
            <a:r>
              <a:rPr lang="nl-NL" dirty="0" err="1"/>
              <a:t>Alpe</a:t>
            </a:r>
            <a:r>
              <a:rPr lang="nl-NL" dirty="0"/>
              <a:t> </a:t>
            </a:r>
            <a:r>
              <a:rPr lang="nl-NL" dirty="0" err="1"/>
              <a:t>d’HuZes</a:t>
            </a:r>
            <a:r>
              <a:rPr lang="nl-NL" dirty="0"/>
              <a:t> Fiets</a:t>
            </a:r>
          </a:p>
          <a:p>
            <a:r>
              <a:rPr lang="nl-NL" dirty="0"/>
              <a:t> In de app van </a:t>
            </a:r>
            <a:r>
              <a:rPr lang="nl-NL" dirty="0" err="1"/>
              <a:t>Alpe</a:t>
            </a:r>
            <a:r>
              <a:rPr lang="nl-NL" dirty="0"/>
              <a:t> </a:t>
            </a:r>
            <a:r>
              <a:rPr lang="nl-NL" dirty="0" err="1"/>
              <a:t>d’HuZes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398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F1F5E-8B36-759E-2323-C7EBF5D9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b="1" dirty="0"/>
              <a:t>Info voor Fietsers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3A517F-D305-9DCC-3DA9-65E068335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 Het is geen wedstrijd</a:t>
            </a:r>
          </a:p>
          <a:p>
            <a:r>
              <a:rPr lang="nl-NL" dirty="0"/>
              <a:t> Zorg voor een goede voorbereiding</a:t>
            </a:r>
          </a:p>
          <a:p>
            <a:r>
              <a:rPr lang="nl-NL" dirty="0"/>
              <a:t> Bouw trainingen langzaam op</a:t>
            </a:r>
          </a:p>
          <a:p>
            <a:r>
              <a:rPr lang="nl-NL" dirty="0"/>
              <a:t> Train regelmatig  “heuvels”, bruggen, viaducten, spinning, </a:t>
            </a:r>
            <a:r>
              <a:rPr lang="nl-NL" dirty="0" err="1"/>
              <a:t>core</a:t>
            </a:r>
            <a:endParaRPr lang="nl-NL" dirty="0"/>
          </a:p>
          <a:p>
            <a:r>
              <a:rPr lang="nl-NL" dirty="0"/>
              <a:t> Vraag advies aan ervaren AD6-ers</a:t>
            </a:r>
          </a:p>
        </p:txBody>
      </p:sp>
    </p:spTree>
    <p:extLst>
      <p:ext uri="{BB962C8B-B14F-4D97-AF65-F5344CB8AC3E}">
        <p14:creationId xmlns:p14="http://schemas.microsoft.com/office/powerpoint/2010/main" val="363264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59BC4F-8A69-4A53-C299-232BFACCBE60}"/>
              </a:ext>
            </a:extLst>
          </p:cNvPr>
          <p:cNvSpPr/>
          <p:nvPr/>
        </p:nvSpPr>
        <p:spPr>
          <a:xfrm>
            <a:off x="2305218" y="244447"/>
            <a:ext cx="7581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Hoe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bereid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je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jezelf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voor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82ADF7-8651-1A31-1F25-A35285324D23}"/>
              </a:ext>
            </a:extLst>
          </p:cNvPr>
          <p:cNvSpPr txBox="1"/>
          <p:nvPr/>
        </p:nvSpPr>
        <p:spPr>
          <a:xfrm>
            <a:off x="2348576" y="1080082"/>
            <a:ext cx="6847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nl-NL" sz="2800" b="1" dirty="0"/>
              <a:t>Maak nu alvast een plan voor de dag</a:t>
            </a:r>
          </a:p>
          <a:p>
            <a:pPr lvl="2" algn="ctr"/>
            <a:r>
              <a:rPr lang="nl-NL" sz="2000" b="0" dirty="0">
                <a:latin typeface="+mn-lt"/>
                <a:ea typeface="+mn-ea"/>
                <a:cs typeface="Calibri" panose="020F0502020204030204" pitchFamily="34" charset="0"/>
              </a:rPr>
              <a:t>Begin op tijd met voorbereiden en trainen (geen paniek bij tegenslagen)</a:t>
            </a:r>
            <a:endParaRPr lang="nl-NL" sz="2000" b="1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B7F48B9A-DFF1-E036-EB26-753795060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81760"/>
              </p:ext>
            </p:extLst>
          </p:nvPr>
        </p:nvGraphicFramePr>
        <p:xfrm>
          <a:off x="1622854" y="4012987"/>
          <a:ext cx="8707120" cy="26005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34414">
                  <a:extLst>
                    <a:ext uri="{9D8B030D-6E8A-4147-A177-3AD203B41FA5}">
                      <a16:colId xmlns:a16="http://schemas.microsoft.com/office/drawing/2014/main" val="1541715170"/>
                    </a:ext>
                  </a:extLst>
                </a:gridCol>
                <a:gridCol w="6172706">
                  <a:extLst>
                    <a:ext uri="{9D8B030D-6E8A-4147-A177-3AD203B41FA5}">
                      <a16:colId xmlns:a16="http://schemas.microsoft.com/office/drawing/2014/main" val="1473353285"/>
                    </a:ext>
                  </a:extLst>
                </a:gridCol>
              </a:tblGrid>
              <a:tr h="3185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1. Specifiek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Maak je doel zo concreet mogelijk</a:t>
                      </a:r>
                      <a:endParaRPr lang="nl-N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847758"/>
                  </a:ext>
                </a:extLst>
              </a:tr>
              <a:tr h="497446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2. Meetbaar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Zorg voor een goed beeld van de huidige conditie en hoeveel    verbetering nodig </a:t>
                      </a:r>
                      <a:r>
                        <a:rPr lang="nl-NL" sz="1600" b="0" u="sng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nl-NL" sz="1600" b="0" u="sng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Strava</a:t>
                      </a:r>
                      <a:r>
                        <a:rPr lang="nl-NL" sz="1600" b="0" u="sng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, sportkeuring)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510973"/>
                  </a:ext>
                </a:extLst>
              </a:tr>
              <a:tr h="497446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3. Acceptabel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Deel je doelen en bespreek deze met bijvoorbeeld partner/ teamgenoten/ trainer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95546"/>
                  </a:ext>
                </a:extLst>
              </a:tr>
              <a:tr h="497446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4. Realistisch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Maak je doel niet te moeilijk, maar ook niet te makkelijk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203713"/>
                  </a:ext>
                </a:extLst>
              </a:tr>
              <a:tr h="497446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5. Tijdgebonden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Op welke datum moet het doel bereikt worden (zodat je ernaar toe kan trainen)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9453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B050E5B-1A49-DC86-8996-4A3EA170C10C}"/>
              </a:ext>
            </a:extLst>
          </p:cNvPr>
          <p:cNvSpPr txBox="1"/>
          <p:nvPr/>
        </p:nvSpPr>
        <p:spPr>
          <a:xfrm>
            <a:off x="1622854" y="1649468"/>
            <a:ext cx="120043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1800" b="0" dirty="0">
              <a:latin typeface="+mn-lt"/>
              <a:ea typeface="+mn-ea"/>
              <a:cs typeface="Calibri" panose="020F0502020204030204" pitchFamily="34" charset="0"/>
            </a:endParaRPr>
          </a:p>
          <a:p>
            <a:r>
              <a:rPr lang="nl-NL" sz="1800" b="0" dirty="0">
                <a:latin typeface="+mn-lt"/>
                <a:ea typeface="+mn-ea"/>
                <a:cs typeface="Calibri" panose="020F0502020204030204" pitchFamily="34" charset="0"/>
              </a:rPr>
              <a:t> </a:t>
            </a:r>
          </a:p>
          <a:p>
            <a:r>
              <a:rPr lang="nl-NL" sz="1800" b="1" u="sng" dirty="0">
                <a:latin typeface="+mn-lt"/>
                <a:ea typeface="+mn-ea"/>
                <a:cs typeface="Calibri" panose="020F0502020204030204" pitchFamily="34" charset="0"/>
              </a:rPr>
              <a:t>Wat is je persoonlijke doel?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0" dirty="0">
                <a:latin typeface="+mn-lt"/>
                <a:ea typeface="+mn-ea"/>
                <a:cs typeface="Calibri" panose="020F0502020204030204" pitchFamily="34" charset="0"/>
              </a:rPr>
              <a:t>Per klim doe je er circa 1,5 tot 2,5 uur 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0" dirty="0">
                <a:latin typeface="+mn-lt"/>
                <a:ea typeface="+mn-ea"/>
                <a:cs typeface="Calibri" panose="020F0502020204030204" pitchFamily="34" charset="0"/>
              </a:rPr>
              <a:t>Afdalen circa 0,5 uur (leer jezelf te rijden in de beugels)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0" dirty="0">
                <a:latin typeface="+mn-lt"/>
                <a:ea typeface="+mn-ea"/>
                <a:cs typeface="Calibri" panose="020F0502020204030204" pitchFamily="34" charset="0"/>
              </a:rPr>
              <a:t>6 x 15 km klimmen en dalen, totaal 180 kilometer = totaal 12 tot 15 uur!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0" dirty="0">
                <a:latin typeface="+mn-lt"/>
                <a:ea typeface="+mn-ea"/>
                <a:cs typeface="Calibri" panose="020F0502020204030204" pitchFamily="34" charset="0"/>
              </a:rPr>
              <a:t>Vanaf begin 2023: 2 – 4 trainingen per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0" dirty="0">
                <a:latin typeface="+mn-lt"/>
                <a:ea typeface="+mn-ea"/>
                <a:cs typeface="Calibri" panose="020F0502020204030204" pitchFamily="34" charset="0"/>
              </a:rPr>
              <a:t>Dit kan conform je eigen schema of het optie schema op de site van AD6  (</a:t>
            </a:r>
            <a:r>
              <a:rPr lang="nl-NL" sz="1800" b="0" dirty="0" err="1">
                <a:latin typeface="+mn-lt"/>
                <a:ea typeface="+mn-ea"/>
                <a:cs typeface="Calibri" panose="020F0502020204030204" pitchFamily="34" charset="0"/>
              </a:rPr>
              <a:t>opgevenis</a:t>
            </a:r>
            <a:r>
              <a:rPr lang="nl-NL" sz="1800" b="0" dirty="0">
                <a:latin typeface="+mn-lt"/>
                <a:ea typeface="+mn-ea"/>
                <a:cs typeface="Calibri" panose="020F0502020204030204" pitchFamily="34" charset="0"/>
              </a:rPr>
              <a:t> geenoptie.nl) of </a:t>
            </a:r>
            <a:r>
              <a:rPr lang="nl-NL" sz="1800" b="0" dirty="0" err="1">
                <a:latin typeface="+mn-lt"/>
                <a:ea typeface="+mn-ea"/>
                <a:cs typeface="Calibri" panose="020F0502020204030204" pitchFamily="34" charset="0"/>
              </a:rPr>
              <a:t>Fondo</a:t>
            </a:r>
            <a:endParaRPr lang="nl-NL" sz="1800" u="sng" dirty="0">
              <a:latin typeface="+mn-lt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13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59BC4F-8A69-4A53-C299-232BFACCBE60}"/>
              </a:ext>
            </a:extLst>
          </p:cNvPr>
          <p:cNvSpPr/>
          <p:nvPr/>
        </p:nvSpPr>
        <p:spPr>
          <a:xfrm>
            <a:off x="2650662" y="346055"/>
            <a:ext cx="7581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Hoe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bereid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je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jezelf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voor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F279D5-1F8C-8D76-C35B-320DD14ED432}"/>
              </a:ext>
            </a:extLst>
          </p:cNvPr>
          <p:cNvSpPr txBox="1"/>
          <p:nvPr/>
        </p:nvSpPr>
        <p:spPr>
          <a:xfrm>
            <a:off x="3399155" y="1516380"/>
            <a:ext cx="51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Zorg voor fietskilometers in de benen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dirty="0"/>
              <a:t>Denk aan ook fietsen in de wind of de regen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l-NL" dirty="0"/>
              <a:t>Tegenwind is gelijk aan klimmen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nl-NL" dirty="0"/>
              <a:t>Doe voldoende duurtrainingen van tussen de 4 en 8 uur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nl-NL" dirty="0"/>
              <a:t>Vergeet ook je intervaltrainingen niet om je conditie te vergroten, </a:t>
            </a:r>
            <a:r>
              <a:rPr lang="nl-NL" dirty="0" err="1"/>
              <a:t>Fondo</a:t>
            </a:r>
            <a:r>
              <a:rPr lang="nl-NL" dirty="0"/>
              <a:t>, website AD6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nl-NL" dirty="0"/>
              <a:t>Ga fietsen bij de bergen in </a:t>
            </a:r>
            <a:r>
              <a:rPr lang="nl-NL" dirty="0" err="1"/>
              <a:t>nederland</a:t>
            </a:r>
            <a:r>
              <a:rPr lang="nl-NL" dirty="0"/>
              <a:t>/</a:t>
            </a:r>
            <a:r>
              <a:rPr lang="nl-NL" dirty="0" err="1"/>
              <a:t>belgie</a:t>
            </a:r>
            <a:endParaRPr lang="nl-NL" dirty="0"/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nl-NL" dirty="0"/>
              <a:t>Denk aan VAM berg, Limburg, Ardennen</a:t>
            </a:r>
          </a:p>
          <a:p>
            <a:pPr marL="0" lvl="3" indent="457200">
              <a:buFont typeface="Arial" panose="020B0604020202020204" pitchFamily="34" charset="0"/>
              <a:buChar char="•"/>
            </a:pPr>
            <a:r>
              <a:rPr lang="nl-NL" dirty="0"/>
              <a:t>Leer fietsen tussen de drukte</a:t>
            </a:r>
          </a:p>
          <a:p>
            <a:pPr marL="893763" lvl="4" indent="-446088">
              <a:buFont typeface="Arial" panose="020B0604020202020204" pitchFamily="34" charset="0"/>
              <a:buChar char="•"/>
            </a:pPr>
            <a:r>
              <a:rPr lang="nl-NL" dirty="0"/>
              <a:t>In het seizoen van de toertochten : doe er een aantal</a:t>
            </a:r>
          </a:p>
          <a:p>
            <a:pPr marL="0" lvl="4" indent="447675">
              <a:buFont typeface="Arial" panose="020B0604020202020204" pitchFamily="34" charset="0"/>
              <a:buChar char="•"/>
            </a:pPr>
            <a:r>
              <a:rPr lang="nl-NL" dirty="0"/>
              <a:t>Zorg voor voldoende slaap!</a:t>
            </a:r>
          </a:p>
          <a:p>
            <a:pPr marL="0" lvl="4"/>
            <a:endParaRPr lang="nl-N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377825" lvl="2" indent="-285750">
              <a:buFont typeface="Arial" panose="020B0604020202020204" pitchFamily="34" charset="0"/>
              <a:buChar char="•"/>
            </a:pPr>
            <a:endParaRPr lang="LID4096" dirty="0"/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5347CB8D-A68D-677D-B2B7-653994455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3" y="1876980"/>
            <a:ext cx="2049461" cy="286518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78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BA7A90-A185-82BC-C877-0A037BECBB17}"/>
              </a:ext>
            </a:extLst>
          </p:cNvPr>
          <p:cNvSpPr/>
          <p:nvPr/>
        </p:nvSpPr>
        <p:spPr>
          <a:xfrm>
            <a:off x="1907334" y="153015"/>
            <a:ext cx="7891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Hoe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bereid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je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fiets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voor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44D12-AE2D-4269-B52F-EC621AA4C25D}"/>
              </a:ext>
            </a:extLst>
          </p:cNvPr>
          <p:cNvSpPr txBox="1"/>
          <p:nvPr/>
        </p:nvSpPr>
        <p:spPr>
          <a:xfrm>
            <a:off x="2021797" y="2028180"/>
            <a:ext cx="117373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l-NL" dirty="0"/>
              <a:t>Zorg ervoor dat je fiets 100% technisch in orde is! Voorkom teleurstellingen op de koersweek/dag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l-NL" dirty="0"/>
              <a:t>Doe van te voren een fietskeuring! Laat je Fietsenmaker 1,5 maand van te voren je fiets nakijken!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l-NL" dirty="0"/>
              <a:t>Verzet voor: Triple 52-39-30 of Compact 50-34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l-NL" dirty="0"/>
              <a:t>Verzet achter: minimaal 30 of 32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l-NL" dirty="0"/>
              <a:t>Geen 100% Carbonvelgen zonder schijfremmen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l-NL" dirty="0"/>
              <a:t>Zorg voor goede remmen en maak gebruik van goede (evt. nieuwe banden)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l-NL" dirty="0"/>
              <a:t>Zorg voor het juiste velglint (anders kans op klapband) High </a:t>
            </a:r>
            <a:r>
              <a:rPr lang="nl-NL" dirty="0" err="1"/>
              <a:t>Pressure</a:t>
            </a:r>
            <a:r>
              <a:rPr lang="nl-NL" dirty="0"/>
              <a:t> of Katoen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l-NL" dirty="0"/>
              <a:t>Zorg zelf voor extra onderdelen: Denk aan extra remblokjes, extra banden (evt. anti-lek), velglint,</a:t>
            </a:r>
          </a:p>
          <a:p>
            <a:pPr defTabSz="457200"/>
            <a:r>
              <a:rPr lang="nl-NL" dirty="0"/>
              <a:t>      evt. reserve spaken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l-NL" dirty="0"/>
              <a:t>Bandenspanning, niet meer dan 6 bar!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l-NL" b="1" u="sng" dirty="0"/>
              <a:t>Vergeet niet de verlichting, start 4.30 uur </a:t>
            </a:r>
          </a:p>
          <a:p>
            <a:pPr defTabSz="457200"/>
            <a:endParaRPr lang="nl-NL" b="0" dirty="0"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4" name="Picture 3" descr="A logo with a yellow circle and a triangle in the middle&#10;&#10;Description automatically generated">
            <a:extLst>
              <a:ext uri="{FF2B5EF4-FFF2-40B4-BE49-F238E27FC236}">
                <a16:creationId xmlns:a16="http://schemas.microsoft.com/office/drawing/2014/main" id="{81530FC2-3220-06A7-3F5C-344FB142A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39" y="-234366"/>
            <a:ext cx="2598763" cy="146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2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4B2978-106C-D4F3-4904-BA83FC79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5400" b="1" dirty="0"/>
              <a:t>Koersweek</a:t>
            </a:r>
            <a:br>
              <a:rPr lang="nl-NL" dirty="0"/>
            </a:br>
            <a:r>
              <a:rPr lang="nl-NL" sz="2800" dirty="0" err="1"/>
              <a:t>Alpe</a:t>
            </a:r>
            <a:r>
              <a:rPr lang="nl-NL" sz="2800" dirty="0"/>
              <a:t> </a:t>
            </a:r>
            <a:r>
              <a:rPr lang="nl-NL" sz="2800" dirty="0" err="1"/>
              <a:t>d’HuZus</a:t>
            </a:r>
            <a:r>
              <a:rPr lang="nl-NL" sz="2800" dirty="0"/>
              <a:t> op woensdag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02408A-14BC-41B6-6982-613183F27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endParaRPr lang="nl-NL" dirty="0"/>
          </a:p>
          <a:p>
            <a:r>
              <a:rPr lang="nl-NL" dirty="0"/>
              <a:t> Start om 10.30 uur vanaf het dorpsplein in </a:t>
            </a:r>
            <a:r>
              <a:rPr lang="nl-NL" dirty="0" err="1"/>
              <a:t>Bourg</a:t>
            </a:r>
            <a:r>
              <a:rPr lang="nl-NL" dirty="0"/>
              <a:t> </a:t>
            </a:r>
            <a:r>
              <a:rPr lang="nl-NL" dirty="0" err="1"/>
              <a:t>d’Oisans</a:t>
            </a:r>
            <a:r>
              <a:rPr lang="nl-NL" dirty="0"/>
              <a:t> </a:t>
            </a:r>
          </a:p>
          <a:p>
            <a:r>
              <a:rPr lang="nl-NL" dirty="0"/>
              <a:t> Fietsers, wandelaars en hardlopers starten tegelijk</a:t>
            </a:r>
          </a:p>
          <a:p>
            <a:r>
              <a:rPr lang="nl-NL" dirty="0"/>
              <a:t> Berg is gesloten voor Nederlands autoverkeer tussen 10.00 en 15.00 uur</a:t>
            </a:r>
          </a:p>
          <a:p>
            <a:r>
              <a:rPr lang="nl-NL" dirty="0"/>
              <a:t> Finish tot 15.30 uur</a:t>
            </a:r>
          </a:p>
          <a:p>
            <a:r>
              <a:rPr lang="nl-NL" dirty="0"/>
              <a:t> 1 beklimming</a:t>
            </a:r>
          </a:p>
          <a:p>
            <a:pPr>
              <a:buFont typeface="Courier New" panose="02070309020205020404" pitchFamily="49" charset="0"/>
              <a:buChar char="o"/>
            </a:pPr>
            <a:endParaRPr lang="nl-NL" dirty="0"/>
          </a:p>
          <a:p>
            <a:pPr>
              <a:buFont typeface="Courier New" panose="02070309020205020404" pitchFamily="49" charset="0"/>
              <a:buChar char="o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3638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1307</Words>
  <Application>Microsoft Office PowerPoint</Application>
  <PresentationFormat>Breedbeeld</PresentationFormat>
  <Paragraphs>170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Noto Sans</vt:lpstr>
      <vt:lpstr>Times New Roman</vt:lpstr>
      <vt:lpstr>Wingdings</vt:lpstr>
      <vt:lpstr>Office Theme</vt:lpstr>
      <vt:lpstr>PowerPoint-presentatie</vt:lpstr>
      <vt:lpstr>PowerPoint-presentatie</vt:lpstr>
      <vt:lpstr>PowerPoint-presentatie</vt:lpstr>
      <vt:lpstr>Informatie voor de deelnemers</vt:lpstr>
      <vt:lpstr>Info voor Fietsers</vt:lpstr>
      <vt:lpstr>PowerPoint-presentatie</vt:lpstr>
      <vt:lpstr>PowerPoint-presentatie</vt:lpstr>
      <vt:lpstr>PowerPoint-presentatie</vt:lpstr>
      <vt:lpstr>Koersweek Alpe d’HuZus op woensdag</vt:lpstr>
      <vt:lpstr>Koersweek Alpe d’HuZes donderdag </vt:lpstr>
      <vt:lpstr>Verzorging op de berg</vt:lpstr>
      <vt:lpstr>Tips voor het klimmen (1)</vt:lpstr>
      <vt:lpstr>Tips voor het klimmen (2)</vt:lpstr>
      <vt:lpstr>Afdaaltips (1)</vt:lpstr>
      <vt:lpstr>Afdaaltips (2)</vt:lpstr>
      <vt:lpstr>PowerPoint-presentatie</vt:lpstr>
      <vt:lpstr>Trainen tijdens de koersweek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Pitlo</dc:creator>
  <cp:lastModifiedBy>marijke pitlo</cp:lastModifiedBy>
  <cp:revision>22</cp:revision>
  <dcterms:created xsi:type="dcterms:W3CDTF">2023-09-14T06:13:11Z</dcterms:created>
  <dcterms:modified xsi:type="dcterms:W3CDTF">2024-01-25T14:00:52Z</dcterms:modified>
</cp:coreProperties>
</file>