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2" r:id="rId2"/>
    <p:sldId id="439" r:id="rId3"/>
    <p:sldId id="409" r:id="rId4"/>
    <p:sldId id="363" r:id="rId5"/>
    <p:sldId id="410" r:id="rId6"/>
    <p:sldId id="411" r:id="rId7"/>
    <p:sldId id="364" r:id="rId8"/>
    <p:sldId id="330" r:id="rId9"/>
    <p:sldId id="377" r:id="rId10"/>
    <p:sldId id="383" r:id="rId11"/>
    <p:sldId id="420" r:id="rId12"/>
    <p:sldId id="397" r:id="rId13"/>
    <p:sldId id="413" r:id="rId14"/>
    <p:sldId id="414" r:id="rId15"/>
    <p:sldId id="415" r:id="rId16"/>
    <p:sldId id="416" r:id="rId17"/>
    <p:sldId id="394" r:id="rId18"/>
    <p:sldId id="396" r:id="rId19"/>
    <p:sldId id="379" r:id="rId20"/>
    <p:sldId id="440" r:id="rId21"/>
    <p:sldId id="380" r:id="rId22"/>
    <p:sldId id="366" r:id="rId23"/>
    <p:sldId id="339" r:id="rId24"/>
    <p:sldId id="419" r:id="rId25"/>
    <p:sldId id="421" r:id="rId26"/>
    <p:sldId id="429" r:id="rId27"/>
    <p:sldId id="430" r:id="rId28"/>
    <p:sldId id="432" r:id="rId29"/>
    <p:sldId id="431" r:id="rId30"/>
    <p:sldId id="433" r:id="rId31"/>
    <p:sldId id="438" r:id="rId32"/>
    <p:sldId id="434" r:id="rId33"/>
    <p:sldId id="435" r:id="rId34"/>
    <p:sldId id="436" r:id="rId35"/>
    <p:sldId id="437" r:id="rId36"/>
    <p:sldId id="412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3" autoAdjust="0"/>
    <p:restoredTop sz="94680" autoAdjust="0"/>
  </p:normalViewPr>
  <p:slideViewPr>
    <p:cSldViewPr>
      <p:cViewPr varScale="1">
        <p:scale>
          <a:sx n="90" d="100"/>
          <a:sy n="90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D714-D6AB-4FD2-903A-BA3288508713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02AEB-D544-41EF-ABEC-383841D584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3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6A27E-11C9-4BFA-8983-3CB7CA7EBFF4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46BC9-5744-4A31-85B1-B96E6D6C4B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57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0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5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4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6300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600"/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9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3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30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5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8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3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1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6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F5740-DBF7-44AD-8A2A-E595EF1A6768}" type="datetimeFigureOut">
              <a:rPr lang="nl-NL" smtClean="0"/>
              <a:pPr/>
              <a:t>23-4-2017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26" name="Picture 2" descr="O:\33 - BIG Challenge\Presentatie\Big Challenge PP Ernie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challenge.eu/" TargetMode="External"/><Relationship Id="rId2" Type="http://schemas.openxmlformats.org/officeDocument/2006/relationships/hyperlink" Target="mailto:carmenbriels@yahoo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gchallenge.e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igchallenge.e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google.nl/url?sa=i&amp;rct=j&amp;q=&amp;esrc=s&amp;source=images&amp;cd=&amp;cad=rja&amp;uact=8&amp;ved=0ahUKEwjvnIy2iLbTAhVFUlAKHUUPBqUQjRwIBw&amp;url=https://pixabay.com/nl/applaudisseren-klapt-hand-publiek-41640/&amp;psig=AFQjCNFJdq3U7_48NXFrQrI_ZLsBvPCpHw&amp;ust=1492881848735179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nl/url?sa=i&amp;rct=j&amp;q=&amp;esrc=s&amp;source=images&amp;cd=&amp;cad=rja&amp;uact=8&amp;ved=0ahUKEwiOzNXPiLbTAhUSY1AKHdkGAjwQjRwIBw&amp;url=https://lesgeveninantwerpen.wordpress.com/2016/05/10/maar-mevrouw-belgie-bombardeert-syrie-ook-wie-heeft-er-nu-gelijk/&amp;psig=AFQjCNGZtR8aKtnoom3BvI_GtJkpj6BdWA&amp;ust=14928818982118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google.nl/url?sa=i&amp;rct=j&amp;q=&amp;esrc=s&amp;source=images&amp;cd=&amp;cad=rja&amp;uact=8&amp;ved=0ahUKEwjvnIy2iLbTAhVFUlAKHUUPBqUQjRwIBw&amp;url=https://pixabay.com/nl/applaudisseren-klapt-hand-publiek-41640/&amp;psig=AFQjCNFJdq3U7_48NXFrQrI_ZLsBvPCpHw&amp;ust=149288184873517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hoek 5"/>
          <p:cNvSpPr>
            <a:spLocks noChangeArrowheads="1"/>
          </p:cNvSpPr>
          <p:nvPr/>
        </p:nvSpPr>
        <p:spPr bwMode="auto">
          <a:xfrm>
            <a:off x="395536" y="4725144"/>
            <a:ext cx="61217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l-NL" sz="3200" dirty="0"/>
              <a:t>BIG Challenge-trainingsbijeenkomst   </a:t>
            </a:r>
          </a:p>
          <a:p>
            <a:pPr algn="r"/>
            <a:r>
              <a:rPr lang="nl-NL" sz="3200" dirty="0"/>
              <a:t>22 april 2017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2" y="3717032"/>
            <a:ext cx="1979712" cy="26871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48680"/>
            <a:ext cx="6689188" cy="40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620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eten ad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28600" y="1"/>
            <a:ext cx="10354236" cy="6858000"/>
          </a:xfrm>
        </p:spPr>
      </p:pic>
    </p:spTree>
    <p:extLst>
      <p:ext uri="{BB962C8B-B14F-4D97-AF65-F5344CB8AC3E}">
        <p14:creationId xmlns:p14="http://schemas.microsoft.com/office/powerpoint/2010/main" val="18788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6092" y="2276873"/>
            <a:ext cx="4542496" cy="1527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Diners </a:t>
            </a:r>
            <a:r>
              <a:rPr lang="nl-NL" dirty="0" err="1"/>
              <a:t>Alpe</a:t>
            </a:r>
            <a:r>
              <a:rPr lang="nl-NL" dirty="0"/>
              <a:t> </a:t>
            </a:r>
            <a:r>
              <a:rPr lang="nl-NL" dirty="0" err="1"/>
              <a:t>d’HuZes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-180528" y="1412776"/>
            <a:ext cx="7754764" cy="4584081"/>
          </a:xfrm>
        </p:spPr>
        <p:txBody>
          <a:bodyPr>
            <a:normAutofit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nl-NL" dirty="0"/>
              <a:t>	Wees op tijd en maak er gebruik van:</a:t>
            </a:r>
          </a:p>
          <a:p>
            <a:pPr lvl="2">
              <a:buClr>
                <a:srgbClr val="92D050"/>
              </a:buClr>
            </a:pPr>
            <a:r>
              <a:rPr lang="nl-NL" i="1" dirty="0"/>
              <a:t>zondag tot en met vrijdag</a:t>
            </a:r>
          </a:p>
          <a:p>
            <a:pPr lvl="2">
              <a:buClr>
                <a:srgbClr val="92D050"/>
              </a:buClr>
            </a:pPr>
            <a:r>
              <a:rPr lang="nl-NL" i="1" dirty="0"/>
              <a:t>niet duur (11 euro)</a:t>
            </a:r>
          </a:p>
          <a:p>
            <a:pPr lvl="2">
              <a:buClr>
                <a:srgbClr val="92D050"/>
              </a:buClr>
            </a:pPr>
            <a:r>
              <a:rPr lang="nl-NL" i="1" dirty="0"/>
              <a:t>goed eten (3 gangen)</a:t>
            </a:r>
          </a:p>
          <a:p>
            <a:pPr lvl="2">
              <a:buClr>
                <a:srgbClr val="92D050"/>
              </a:buClr>
            </a:pPr>
            <a:r>
              <a:rPr lang="nl-NL" i="1" dirty="0"/>
              <a:t>gezellig</a:t>
            </a:r>
          </a:p>
          <a:p>
            <a:pPr lvl="2">
              <a:buClr>
                <a:srgbClr val="92D050"/>
              </a:buClr>
            </a:pPr>
            <a:r>
              <a:rPr lang="nl-NL" i="1" dirty="0"/>
              <a:t>alles voor het goede doel! </a:t>
            </a:r>
            <a:br>
              <a:rPr lang="nl-NL" i="1" dirty="0"/>
            </a:br>
            <a:endParaRPr lang="nl-NL" i="1" dirty="0"/>
          </a:p>
          <a:p>
            <a:pPr marL="0" indent="0">
              <a:buNone/>
            </a:pPr>
            <a:r>
              <a:rPr lang="nl-NL" dirty="0"/>
              <a:t>	Tot 30 april e-tickets bestellen</a:t>
            </a:r>
            <a:br>
              <a:rPr lang="nl-NL" dirty="0"/>
            </a:br>
            <a:r>
              <a:rPr lang="nl-NL" dirty="0"/>
              <a:t>	via site Alpe d’HuZes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27760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Tartiflette-avond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Op dinsdagavond: </a:t>
            </a:r>
            <a:br>
              <a:rPr lang="nl-NL" dirty="0"/>
            </a:br>
            <a:r>
              <a:rPr lang="nl-NL" dirty="0"/>
              <a:t>wereldrecordpoging </a:t>
            </a:r>
            <a:r>
              <a:rPr lang="nl-NL" dirty="0" err="1"/>
              <a:t>tartiflette</a:t>
            </a:r>
            <a:r>
              <a:rPr lang="nl-NL" dirty="0"/>
              <a:t> eten.</a:t>
            </a:r>
          </a:p>
          <a:p>
            <a:r>
              <a:rPr lang="nl-NL" dirty="0"/>
              <a:t>In </a:t>
            </a:r>
            <a:r>
              <a:rPr lang="nl-NL" dirty="0" err="1"/>
              <a:t>Bourg</a:t>
            </a:r>
            <a:r>
              <a:rPr lang="nl-NL" dirty="0"/>
              <a:t> </a:t>
            </a:r>
            <a:r>
              <a:rPr lang="nl-NL" dirty="0" err="1"/>
              <a:t>d’Oisans</a:t>
            </a:r>
            <a:r>
              <a:rPr lang="nl-NL" dirty="0"/>
              <a:t> (onderaan de berg).</a:t>
            </a:r>
          </a:p>
          <a:p>
            <a:r>
              <a:rPr lang="nl-NL" dirty="0"/>
              <a:t>Organisatie middenstand </a:t>
            </a:r>
            <a:r>
              <a:rPr lang="nl-NL" dirty="0" err="1"/>
              <a:t>Bourg</a:t>
            </a:r>
            <a:r>
              <a:rPr lang="nl-NL" dirty="0"/>
              <a:t> </a:t>
            </a:r>
            <a:r>
              <a:rPr lang="nl-NL" dirty="0" err="1"/>
              <a:t>d’Oisans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samen met Alpe d’HuZes.</a:t>
            </a:r>
          </a:p>
          <a:p>
            <a:r>
              <a:rPr lang="nl-NL" dirty="0"/>
              <a:t>Dus in plaats van avondmaaltijd boven op de berg, </a:t>
            </a:r>
            <a:br>
              <a:rPr lang="nl-NL" dirty="0"/>
            </a:br>
            <a:r>
              <a:rPr lang="nl-NL" dirty="0"/>
              <a:t>onderaan </a:t>
            </a:r>
            <a:r>
              <a:rPr lang="nl-NL" dirty="0" err="1"/>
              <a:t>tartiflette</a:t>
            </a:r>
            <a:r>
              <a:rPr lang="nl-NL" dirty="0"/>
              <a:t> eten. </a:t>
            </a:r>
          </a:p>
          <a:p>
            <a:r>
              <a:rPr lang="nl-NL" dirty="0"/>
              <a:t>E-tickets bestellen via site Alpe d’HuZes.</a:t>
            </a:r>
            <a:br>
              <a:rPr lang="nl-NL" b="1" dirty="0"/>
            </a:br>
            <a:endParaRPr lang="nl-NL" dirty="0"/>
          </a:p>
          <a:p>
            <a:endParaRPr lang="nl-NL" dirty="0"/>
          </a:p>
        </p:txBody>
      </p:sp>
      <p:pic>
        <p:nvPicPr>
          <p:cNvPr id="1026" name="Picture 2" descr="http://www.bequick28.nl/wp-content/uploads/2015/09/nieu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6024">
            <a:off x="7091391" y="2498045"/>
            <a:ext cx="1440323" cy="14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431" y="87651"/>
            <a:ext cx="2897049" cy="190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96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hoek 5"/>
          <p:cNvSpPr>
            <a:spLocks noChangeArrowheads="1"/>
          </p:cNvSpPr>
          <p:nvPr/>
        </p:nvSpPr>
        <p:spPr bwMode="auto">
          <a:xfrm>
            <a:off x="962952" y="4941168"/>
            <a:ext cx="5473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3200" dirty="0"/>
              <a:t>Vrijwilligerswerk tijdens </a:t>
            </a:r>
          </a:p>
          <a:p>
            <a:pPr algn="r"/>
            <a:r>
              <a:rPr lang="nl-NL" sz="3200" dirty="0"/>
              <a:t>Alpe d’HuZes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2" y="3717032"/>
            <a:ext cx="1979712" cy="26871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48680"/>
            <a:ext cx="6689188" cy="40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945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Vrijwilligers BIG Challenge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Tijdens koersweek:</a:t>
            </a:r>
          </a:p>
          <a:p>
            <a:r>
              <a:rPr lang="nl-NL" dirty="0"/>
              <a:t>Zo’n 70 tot 75 vrijwilligers nodig (hoe meer hoe leuker!)</a:t>
            </a:r>
          </a:p>
          <a:p>
            <a:r>
              <a:rPr lang="nl-NL" dirty="0"/>
              <a:t>Carmen Briels (</a:t>
            </a:r>
            <a:r>
              <a:rPr lang="nl-NL" dirty="0">
                <a:hlinkClick r:id="rId2"/>
              </a:rPr>
              <a:t>carmenbriels@yahoo.com</a:t>
            </a:r>
            <a:r>
              <a:rPr lang="nl-NL" dirty="0"/>
              <a:t>) coördineert </a:t>
            </a:r>
            <a:br>
              <a:rPr lang="nl-NL" dirty="0"/>
            </a:br>
            <a:r>
              <a:rPr lang="nl-NL" dirty="0"/>
              <a:t>vraag en aanbod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Soort vrijwilligerswerk</a:t>
            </a:r>
          </a:p>
          <a:p>
            <a:r>
              <a:rPr lang="nl-NL" dirty="0"/>
              <a:t>Verkoop BIG Challenge-promotiematerialen. </a:t>
            </a:r>
          </a:p>
          <a:p>
            <a:r>
              <a:rPr lang="nl-NL" dirty="0"/>
              <a:t>Oppeppunt.</a:t>
            </a:r>
          </a:p>
          <a:p>
            <a:r>
              <a:rPr lang="nl-NL" dirty="0"/>
              <a:t>Entertainmentpunt.</a:t>
            </a:r>
          </a:p>
          <a:p>
            <a:r>
              <a:rPr lang="nl-NL" dirty="0"/>
              <a:t>Op- en afbouw.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Aanmelden via button op </a:t>
            </a:r>
            <a:r>
              <a:rPr lang="nl-NL" b="1" dirty="0" err="1">
                <a:solidFill>
                  <a:srgbClr val="FF0000"/>
                </a:solidFill>
                <a:hlinkClick r:id="rId3"/>
              </a:rPr>
              <a:t>www.bigchallenge.eu</a:t>
            </a:r>
            <a:endParaRPr 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934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Vrijwilligers</a:t>
            </a:r>
            <a:r>
              <a:rPr lang="en-US" dirty="0"/>
              <a:t> Alpe d’HuZes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Zo’n</a:t>
            </a:r>
            <a:r>
              <a:rPr lang="en-US" dirty="0"/>
              <a:t> 300 </a:t>
            </a:r>
            <a:r>
              <a:rPr lang="en-US" dirty="0" err="1"/>
              <a:t>vaste</a:t>
            </a:r>
            <a:r>
              <a:rPr lang="en-US" dirty="0"/>
              <a:t> </a:t>
            </a:r>
            <a:r>
              <a:rPr lang="en-US" dirty="0" err="1"/>
              <a:t>vrijwilligers</a:t>
            </a:r>
            <a:endParaRPr lang="en-US" dirty="0"/>
          </a:p>
          <a:p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koersweek</a:t>
            </a:r>
            <a:r>
              <a:rPr lang="en-US" dirty="0"/>
              <a:t> 7.200 </a:t>
            </a:r>
            <a:r>
              <a:rPr lang="en-US" dirty="0" err="1"/>
              <a:t>uur</a:t>
            </a:r>
            <a:r>
              <a:rPr lang="en-US" dirty="0"/>
              <a:t> </a:t>
            </a:r>
            <a:r>
              <a:rPr lang="en-US" dirty="0" err="1"/>
              <a:t>vrijwilligerswerk</a:t>
            </a:r>
            <a:endParaRPr lang="en-US" dirty="0"/>
          </a:p>
          <a:p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ongeveer</a:t>
            </a:r>
            <a:r>
              <a:rPr lang="en-US" dirty="0"/>
              <a:t> 2.000 </a:t>
            </a:r>
            <a:r>
              <a:rPr lang="en-US" dirty="0" err="1"/>
              <a:t>vrijwilligers</a:t>
            </a:r>
            <a:endParaRPr lang="en-US" dirty="0"/>
          </a:p>
          <a:p>
            <a:r>
              <a:rPr lang="en-US" dirty="0" err="1"/>
              <a:t>Werkzaamheden</a:t>
            </a:r>
            <a:r>
              <a:rPr lang="en-US" dirty="0"/>
              <a:t>: </a:t>
            </a:r>
          </a:p>
          <a:p>
            <a:pPr lvl="1">
              <a:buClr>
                <a:srgbClr val="FF0000"/>
              </a:buClr>
              <a:buFont typeface="Calibri" panose="020F0502020204030204" pitchFamily="34" charset="0"/>
              <a:buChar char="●"/>
            </a:pPr>
            <a:r>
              <a:rPr lang="en-US" dirty="0" err="1"/>
              <a:t>Vlaggen</a:t>
            </a:r>
            <a:r>
              <a:rPr lang="en-US" dirty="0"/>
              <a:t> in de </a:t>
            </a:r>
            <a:r>
              <a:rPr lang="en-US" dirty="0" err="1"/>
              <a:t>bochten</a:t>
            </a:r>
            <a:r>
              <a:rPr lang="en-US" dirty="0"/>
              <a:t> op </a:t>
            </a:r>
            <a:r>
              <a:rPr lang="en-US" dirty="0" err="1"/>
              <a:t>donderdag</a:t>
            </a:r>
            <a:r>
              <a:rPr lang="en-US" dirty="0"/>
              <a:t> (AANRADER!)</a:t>
            </a:r>
          </a:p>
          <a:p>
            <a:pPr lvl="1">
              <a:buClr>
                <a:srgbClr val="FF0000"/>
              </a:buClr>
              <a:buFont typeface="Calibri" panose="020F0502020204030204" pitchFamily="34" charset="0"/>
              <a:buChar char="●"/>
            </a:pPr>
            <a:r>
              <a:rPr lang="en-US" dirty="0" err="1"/>
              <a:t>Helpen</a:t>
            </a:r>
            <a:r>
              <a:rPr lang="en-US" dirty="0"/>
              <a:t> in de </a:t>
            </a:r>
            <a:r>
              <a:rPr lang="en-US" dirty="0" err="1"/>
              <a:t>keuken</a:t>
            </a:r>
            <a:endParaRPr lang="en-US" dirty="0"/>
          </a:p>
          <a:p>
            <a:pPr lvl="1">
              <a:buClr>
                <a:srgbClr val="FF0000"/>
              </a:buClr>
              <a:buFont typeface="Calibri" panose="020F0502020204030204" pitchFamily="34" charset="0"/>
              <a:buChar char="●"/>
            </a:pPr>
            <a:r>
              <a:rPr lang="en-US" dirty="0" err="1"/>
              <a:t>Eten</a:t>
            </a:r>
            <a:r>
              <a:rPr lang="en-US" dirty="0"/>
              <a:t> </a:t>
            </a:r>
            <a:r>
              <a:rPr lang="en-US" dirty="0" err="1"/>
              <a:t>opscheppen</a:t>
            </a:r>
            <a:endParaRPr lang="en-US" dirty="0"/>
          </a:p>
          <a:p>
            <a:pPr lvl="1">
              <a:buClr>
                <a:srgbClr val="FF0000"/>
              </a:buClr>
              <a:buFont typeface="Calibri" panose="020F0502020204030204" pitchFamily="34" charset="0"/>
              <a:buChar char="●"/>
            </a:pPr>
            <a:r>
              <a:rPr lang="en-US" dirty="0" err="1"/>
              <a:t>Alpe</a:t>
            </a:r>
            <a:r>
              <a:rPr lang="en-US" dirty="0"/>
              <a:t> </a:t>
            </a:r>
            <a:r>
              <a:rPr lang="en-US" dirty="0" err="1"/>
              <a:t>d’HuZes-winkel</a:t>
            </a:r>
            <a:endParaRPr lang="en-US" dirty="0"/>
          </a:p>
          <a:p>
            <a:pPr marL="57150" indent="0">
              <a:buClr>
                <a:srgbClr val="FF0000"/>
              </a:buClr>
              <a:buNone/>
            </a:pPr>
            <a:endParaRPr lang="en-US" dirty="0"/>
          </a:p>
          <a:p>
            <a:pPr lvl="1"/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6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Inschrijven</a:t>
            </a:r>
            <a:r>
              <a:rPr lang="en-US" dirty="0"/>
              <a:t> </a:t>
            </a:r>
            <a:r>
              <a:rPr lang="en-US" dirty="0" err="1"/>
              <a:t>vrijwilligerswerk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dirty="0" err="1"/>
              <a:t>Schrijf</a:t>
            </a:r>
            <a:r>
              <a:rPr lang="en-US" dirty="0"/>
              <a:t> je </a:t>
            </a:r>
            <a:r>
              <a:rPr lang="en-US" dirty="0" err="1"/>
              <a:t>z.s.m</a:t>
            </a:r>
            <a:r>
              <a:rPr lang="en-US" dirty="0"/>
              <a:t>. in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b="1" dirty="0" err="1"/>
              <a:t>beide</a:t>
            </a:r>
            <a:r>
              <a:rPr lang="en-US" dirty="0"/>
              <a:t> </a:t>
            </a:r>
            <a:r>
              <a:rPr lang="en-US" dirty="0" err="1"/>
              <a:t>organisaties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button op </a:t>
            </a:r>
            <a:r>
              <a:rPr lang="en-US" sz="2800" dirty="0">
                <a:hlinkClick r:id="rId2"/>
              </a:rPr>
              <a:t>www.bigchallenge.eu</a:t>
            </a:r>
            <a:endParaRPr lang="en-US" sz="2800" dirty="0"/>
          </a:p>
          <a:p>
            <a:pPr lvl="1"/>
            <a:r>
              <a:rPr lang="en-US" sz="2800" dirty="0"/>
              <a:t>www.opgevenisgeenoptie.nl/vrijwilligers/aanmelden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Font typeface="Arial" pitchFamily="34" charset="0"/>
              <a:buChar char="•"/>
            </a:pPr>
            <a:r>
              <a:rPr lang="en-US" dirty="0"/>
              <a:t>  Carmen </a:t>
            </a:r>
            <a:r>
              <a:rPr lang="en-US" dirty="0" err="1"/>
              <a:t>Briels</a:t>
            </a:r>
            <a:r>
              <a:rPr lang="en-US" dirty="0"/>
              <a:t> </a:t>
            </a:r>
            <a:r>
              <a:rPr lang="en-US" dirty="0" err="1"/>
              <a:t>verdeelt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BIG Challenge het </a:t>
            </a:r>
            <a:r>
              <a:rPr lang="en-US" dirty="0" err="1"/>
              <a:t>werk</a:t>
            </a:r>
            <a:r>
              <a:rPr lang="en-US" dirty="0"/>
              <a:t>. 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Alpe d’HuZes </a:t>
            </a:r>
            <a:r>
              <a:rPr lang="en-US" dirty="0" err="1"/>
              <a:t>kun</a:t>
            </a:r>
            <a:r>
              <a:rPr lang="en-US" dirty="0"/>
              <a:t> via SHIFTER </a:t>
            </a:r>
            <a:r>
              <a:rPr lang="en-US" dirty="0" err="1"/>
              <a:t>zelf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inplannen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aanmelden</a:t>
            </a:r>
            <a:r>
              <a:rPr lang="en-US" dirty="0"/>
              <a:t> en </a:t>
            </a:r>
            <a:r>
              <a:rPr lang="en-US" dirty="0" err="1"/>
              <a:t>opvragen</a:t>
            </a:r>
            <a:r>
              <a:rPr lang="en-US" dirty="0"/>
              <a:t>/</a:t>
            </a:r>
            <a:r>
              <a:rPr lang="en-US" dirty="0" err="1"/>
              <a:t>invoeren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activatiecode</a:t>
            </a:r>
            <a:br>
              <a:rPr lang="en-US" dirty="0"/>
            </a:br>
            <a:r>
              <a:rPr lang="en-US" dirty="0"/>
              <a:t>    Doe </a:t>
            </a:r>
            <a:r>
              <a:rPr lang="en-US" dirty="0" err="1"/>
              <a:t>dat</a:t>
            </a:r>
            <a:r>
              <a:rPr lang="en-US" dirty="0"/>
              <a:t> op </a:t>
            </a:r>
            <a:r>
              <a:rPr lang="en-US" dirty="0" err="1"/>
              <a:t>tijd</a:t>
            </a:r>
            <a:r>
              <a:rPr lang="en-US" dirty="0"/>
              <a:t>: de </a:t>
            </a:r>
            <a:r>
              <a:rPr lang="en-US" dirty="0" err="1"/>
              <a:t>leukste</a:t>
            </a:r>
            <a:r>
              <a:rPr lang="en-US" dirty="0"/>
              <a:t> </a:t>
            </a:r>
            <a:r>
              <a:rPr lang="en-US" dirty="0" err="1"/>
              <a:t>klussen</a:t>
            </a:r>
            <a:r>
              <a:rPr lang="en-US" dirty="0"/>
              <a:t> zijn zo </a:t>
            </a:r>
            <a:r>
              <a:rPr lang="en-US" dirty="0" err="1"/>
              <a:t>bezet</a:t>
            </a:r>
            <a:r>
              <a:rPr lang="en-US" dirty="0"/>
              <a:t>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leukste invulling van de koersweek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Bijna 50 BIG Challenge-vrijwilligers hebben zich tot nu toe aangemeld</a:t>
            </a:r>
          </a:p>
          <a:p>
            <a:r>
              <a:rPr lang="nl-NL" dirty="0"/>
              <a:t>Voor een goede, evenwichtige verdeling van alle taken hebben we 70 tot 75 mensen nodig.</a:t>
            </a:r>
            <a:endParaRPr lang="nl-NL" sz="8800" dirty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14412"/>
            <a:ext cx="3888432" cy="25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9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Daarom een laatste oproep….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Meld je aan via de Vrijwilligersknop op </a:t>
            </a:r>
            <a:r>
              <a:rPr lang="nl-NL" dirty="0">
                <a:hlinkClick r:id="rId2"/>
              </a:rPr>
              <a:t>www.bigchallenge.eu</a:t>
            </a:r>
            <a:endParaRPr lang="nl-NL" dirty="0"/>
          </a:p>
          <a:p>
            <a:endParaRPr lang="nl-NL" dirty="0"/>
          </a:p>
          <a:p>
            <a:r>
              <a:rPr lang="nl-NL" dirty="0"/>
              <a:t>Dat kan tot 13 mei 2017</a:t>
            </a:r>
          </a:p>
          <a:p>
            <a:r>
              <a:rPr lang="nl-NL" dirty="0"/>
              <a:t>Laat weten wat je kunt en wat je wilt doen</a:t>
            </a:r>
          </a:p>
          <a:p>
            <a:r>
              <a:rPr lang="nl-NL" dirty="0"/>
              <a:t>Deelnemers / vrijwilligersbijeenkomst BIG Challenge op maandagavond 29 mei om 21.00 u in </a:t>
            </a:r>
            <a:r>
              <a:rPr lang="nl-NL" dirty="0" err="1"/>
              <a:t>Palais</a:t>
            </a:r>
            <a:r>
              <a:rPr lang="nl-NL" dirty="0"/>
              <a:t> de Sport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276872"/>
            <a:ext cx="28860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3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hoek 5"/>
          <p:cNvSpPr>
            <a:spLocks noChangeArrowheads="1"/>
          </p:cNvSpPr>
          <p:nvPr/>
        </p:nvSpPr>
        <p:spPr bwMode="auto">
          <a:xfrm>
            <a:off x="931833" y="4621461"/>
            <a:ext cx="5473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200" dirty="0"/>
              <a:t>Lopers - runners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2" y="3717032"/>
            <a:ext cx="1979712" cy="26871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48680"/>
            <a:ext cx="6689188" cy="40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703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	</a:t>
            </a:r>
            <a:r>
              <a:rPr lang="nl-NL" dirty="0" err="1"/>
              <a:t>Sponsers</a:t>
            </a:r>
            <a:r>
              <a:rPr lang="nl-NL" dirty="0"/>
              <a:t> training 22 april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dirty="0"/>
              <a:t>Namens Big Challenge hartelijk dank !!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361960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4346403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941168"/>
            <a:ext cx="2890174" cy="99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fbeeldingsresultaat voor handen klapp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196752"/>
            <a:ext cx="2009825" cy="2105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56592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	Do’s and </a:t>
            </a:r>
            <a:r>
              <a:rPr lang="nl-NL" dirty="0" err="1"/>
              <a:t>don’ts</a:t>
            </a:r>
            <a:r>
              <a:rPr lang="nl-NL" dirty="0"/>
              <a:t> voor wandelaars</a:t>
            </a:r>
            <a:br>
              <a:rPr lang="nl-NL" dirty="0"/>
            </a:br>
            <a:r>
              <a:rPr lang="nl-NL" sz="2700" dirty="0"/>
              <a:t>Maartje Gussinklo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4000834" cy="5805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6372200" y="20608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Terug te vinden op 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635896" cy="5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Vervoer lopers tijdens koersdag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Alpe d’HuZes verzorgt alleen bus- en liftvervoer voor wandelaars, hardlopers of fietsers &lt; 18 jaar</a:t>
            </a:r>
          </a:p>
          <a:p>
            <a:r>
              <a:rPr lang="nl-NL" dirty="0"/>
              <a:t>Pendelbus BC van finish / oppeppunt naar berglift </a:t>
            </a:r>
          </a:p>
          <a:p>
            <a:pPr lvl="2"/>
            <a:r>
              <a:rPr lang="nl-NL" dirty="0"/>
              <a:t>Inventarisatie # beklimmingen / deelnemer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i="1" dirty="0"/>
              <a:t>De onvrede over de matige oplossing voor ‘veel’-lopers blijven we onder de aandacht brengen bij Ad6-organisatie. </a:t>
            </a:r>
          </a:p>
        </p:txBody>
      </p:sp>
    </p:spTree>
    <p:extLst>
      <p:ext uri="{BB962C8B-B14F-4D97-AF65-F5344CB8AC3E}">
        <p14:creationId xmlns:p14="http://schemas.microsoft.com/office/powerpoint/2010/main" val="2018590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hoek 5"/>
          <p:cNvSpPr>
            <a:spLocks noChangeArrowheads="1"/>
          </p:cNvSpPr>
          <p:nvPr/>
        </p:nvSpPr>
        <p:spPr bwMode="auto">
          <a:xfrm>
            <a:off x="931833" y="4621461"/>
            <a:ext cx="5473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3200" dirty="0"/>
              <a:t>Oppeppunt BIG Challenge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2" y="3717032"/>
            <a:ext cx="1979712" cy="26871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48680"/>
            <a:ext cx="6689188" cy="40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60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Bijdrage oppeppunt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4186808" cy="4891682"/>
          </a:xfrm>
        </p:spPr>
        <p:txBody>
          <a:bodyPr>
            <a:normAutofit/>
          </a:bodyPr>
          <a:lstStyle/>
          <a:p>
            <a:r>
              <a:rPr lang="nl-NL" dirty="0"/>
              <a:t>Iedereen betaalt 10 euro via teamcaptain voor verzorging in oppeppunt. </a:t>
            </a:r>
            <a:br>
              <a:rPr lang="nl-NL" dirty="0"/>
            </a:br>
            <a:r>
              <a:rPr lang="nl-NL" dirty="0"/>
              <a:t>Doen vóór 20 mei !</a:t>
            </a:r>
            <a:endParaRPr lang="en-US" dirty="0"/>
          </a:p>
          <a:p>
            <a:r>
              <a:rPr lang="en-US" dirty="0" err="1"/>
              <a:t>Eten</a:t>
            </a:r>
            <a:r>
              <a:rPr lang="en-US" dirty="0"/>
              <a:t>, </a:t>
            </a:r>
            <a:r>
              <a:rPr lang="en-US" dirty="0" err="1"/>
              <a:t>drinken</a:t>
            </a:r>
            <a:r>
              <a:rPr lang="en-US" dirty="0"/>
              <a:t>, massages, </a:t>
            </a:r>
            <a:r>
              <a:rPr lang="en-US" dirty="0" err="1"/>
              <a:t>peptalks</a:t>
            </a:r>
            <a:r>
              <a:rPr lang="en-US" dirty="0"/>
              <a:t>, </a:t>
            </a:r>
            <a:r>
              <a:rPr lang="en-US" dirty="0" err="1"/>
              <a:t>dekens</a:t>
            </a:r>
            <a:endParaRPr lang="en-US" dirty="0"/>
          </a:p>
          <a:p>
            <a:r>
              <a:rPr lang="en-US" dirty="0" err="1"/>
              <a:t>Teamcaptains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totaal-bedrag</a:t>
            </a:r>
            <a:r>
              <a:rPr lang="en-US" dirty="0"/>
              <a:t> over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Stichting</a:t>
            </a:r>
            <a:r>
              <a:rPr lang="en-US" dirty="0"/>
              <a:t> BC </a:t>
            </a:r>
            <a:br>
              <a:rPr lang="en-US" dirty="0"/>
            </a:br>
            <a:r>
              <a:rPr lang="nl-NL" dirty="0"/>
              <a:t>NL88 RABO 0157610667</a:t>
            </a:r>
          </a:p>
          <a:p>
            <a:endParaRPr lang="nl-NL" dirty="0"/>
          </a:p>
        </p:txBody>
      </p:sp>
      <p:pic>
        <p:nvPicPr>
          <p:cNvPr id="5" name="Tijdelijke aanduiding voor inhou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499992" cy="30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82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BIG Challenge-wielerkleding te koop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Zolang de voorraad strekt</a:t>
            </a:r>
          </a:p>
          <a:p>
            <a:r>
              <a:rPr lang="nl-NL" dirty="0"/>
              <a:t>Gereduceerd tarief van € 25 per stuk </a:t>
            </a:r>
          </a:p>
          <a:p>
            <a:r>
              <a:rPr lang="nl-NL" dirty="0"/>
              <a:t>In principe zijn shirts en broeken identiek aan de nieuwe voorraad</a:t>
            </a:r>
          </a:p>
          <a:p>
            <a:r>
              <a:rPr lang="nl-NL" dirty="0"/>
              <a:t>Helaas nog de oude tekst 'Veehouderij tegen kanker’ in plaats van ‘Farmers </a:t>
            </a:r>
            <a:r>
              <a:rPr lang="nl-NL" dirty="0" err="1"/>
              <a:t>against</a:t>
            </a:r>
            <a:r>
              <a:rPr lang="nl-NL" dirty="0"/>
              <a:t> </a:t>
            </a:r>
            <a:r>
              <a:rPr lang="nl-NL" dirty="0" err="1"/>
              <a:t>cancer</a:t>
            </a:r>
            <a:r>
              <a:rPr lang="nl-NL" dirty="0"/>
              <a:t>’. </a:t>
            </a:r>
          </a:p>
          <a:p>
            <a:r>
              <a:rPr lang="nl-NL" dirty="0"/>
              <a:t>Unieke kans om voor weinig geld in het bezit te komen van deze hoogwaardige wielerkleding. </a:t>
            </a:r>
          </a:p>
        </p:txBody>
      </p:sp>
    </p:spTree>
    <p:extLst>
      <p:ext uri="{BB962C8B-B14F-4D97-AF65-F5344CB8AC3E}">
        <p14:creationId xmlns:p14="http://schemas.microsoft.com/office/powerpoint/2010/main" val="3247556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hoek 5"/>
          <p:cNvSpPr>
            <a:spLocks noChangeArrowheads="1"/>
          </p:cNvSpPr>
          <p:nvPr/>
        </p:nvSpPr>
        <p:spPr bwMode="auto">
          <a:xfrm>
            <a:off x="964104" y="5229200"/>
            <a:ext cx="5473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3200" dirty="0"/>
              <a:t>Wandelen en fietsen in omgeving Milsbeek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2" y="3717032"/>
            <a:ext cx="1979712" cy="26871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48680"/>
            <a:ext cx="6689188" cy="40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810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/>
              <a:t>Fiets route informatie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/>
          </a:bodyPr>
          <a:lstStyle/>
          <a:p>
            <a:r>
              <a:rPr lang="nl-NL" altLang="nl-NL" dirty="0"/>
              <a:t> Lange route:  80 km met 890 hoogtemeters.</a:t>
            </a:r>
          </a:p>
          <a:p>
            <a:pPr lvl="1"/>
            <a:r>
              <a:rPr lang="nl-NL" altLang="nl-NL" dirty="0"/>
              <a:t>.GPX track; ritlengte 3.20 uur</a:t>
            </a:r>
          </a:p>
          <a:p>
            <a:r>
              <a:rPr lang="nl-NL" altLang="nl-NL" dirty="0"/>
              <a:t>Korte route (</a:t>
            </a:r>
            <a:r>
              <a:rPr lang="nl-NL" altLang="nl-NL" dirty="0" err="1"/>
              <a:t>excl</a:t>
            </a:r>
            <a:r>
              <a:rPr lang="nl-NL" altLang="nl-NL" dirty="0"/>
              <a:t> Kleve) : 53 km / 650 hoogtemeters.</a:t>
            </a:r>
          </a:p>
          <a:p>
            <a:r>
              <a:rPr lang="nl-NL" altLang="nl-NL" dirty="0"/>
              <a:t>Vanuit Milsbeek naar Groesbeek, Berg en Dal, Kleve en </a:t>
            </a:r>
            <a:r>
              <a:rPr lang="nl-NL" altLang="nl-NL" dirty="0" err="1"/>
              <a:t>Reichswald</a:t>
            </a:r>
            <a:r>
              <a:rPr lang="nl-NL" altLang="nl-NL" dirty="0"/>
              <a:t>.</a:t>
            </a:r>
          </a:p>
          <a:p>
            <a:r>
              <a:rPr lang="nl-NL" altLang="nl-NL" dirty="0"/>
              <a:t>Gedeeltelijk op Duits grondgebied. </a:t>
            </a:r>
          </a:p>
          <a:p>
            <a:r>
              <a:rPr lang="nl-NL" altLang="nl-NL" dirty="0"/>
              <a:t>Goede training voor Alpe d’HuZes met klimmetjes vergelijkbaar met stijgingspercentage Alpe </a:t>
            </a:r>
            <a:r>
              <a:rPr lang="nl-NL" altLang="nl-NL" dirty="0" err="1"/>
              <a:t>d’Huez</a:t>
            </a:r>
            <a:r>
              <a:rPr lang="nl-NL" altLang="nl-NL" dirty="0"/>
              <a:t>.</a:t>
            </a:r>
          </a:p>
          <a:p>
            <a:endParaRPr lang="nl-NL" altLang="nl-NL" dirty="0"/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5811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9454"/>
            <a:ext cx="8856984" cy="637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042988" y="0"/>
            <a:ext cx="6553200" cy="504825"/>
          </a:xfrm>
        </p:spPr>
        <p:txBody>
          <a:bodyPr>
            <a:normAutofit fontScale="90000"/>
          </a:bodyPr>
          <a:lstStyle/>
          <a:p>
            <a:r>
              <a:rPr lang="nl-NL" altLang="nl-NL" sz="3200" dirty="0"/>
              <a:t>Route : 80 km 890 hm; 53 km 650 hm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508104" y="4005064"/>
            <a:ext cx="0" cy="28803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5580112" y="342900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>
            <a:off x="5292080" y="4077072"/>
            <a:ext cx="80392" cy="639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5220072" y="30689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80 km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499992" y="40770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50 km</a:t>
            </a:r>
          </a:p>
        </p:txBody>
      </p:sp>
    </p:spTree>
    <p:extLst>
      <p:ext uri="{BB962C8B-B14F-4D97-AF65-F5344CB8AC3E}">
        <p14:creationId xmlns:p14="http://schemas.microsoft.com/office/powerpoint/2010/main" val="26034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-468313" y="260350"/>
            <a:ext cx="822960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NL" altLang="nl-NL"/>
              <a:t>Afslag 50 km</a:t>
            </a:r>
            <a:br>
              <a:rPr lang="nl-NL" altLang="nl-NL"/>
            </a:br>
            <a:r>
              <a:rPr lang="nl-NL" altLang="nl-NL" sz="2800"/>
              <a:t>Kranenburg / Frasselt 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69850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8289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/>
              <a:t>Hoogte profiel 890 hm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91440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/>
              <a:t>Programma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1028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352925"/>
          </a:xfrm>
        </p:spPr>
        <p:txBody>
          <a:bodyPr>
            <a:normAutofit/>
          </a:bodyPr>
          <a:lstStyle/>
          <a:p>
            <a:r>
              <a:rPr lang="nl-NL" sz="2400" dirty="0"/>
              <a:t>09.00 uur	Aankomst en koffie op sportpark SV Milsbeek</a:t>
            </a:r>
          </a:p>
          <a:p>
            <a:r>
              <a:rPr lang="nl-NL" sz="2400" dirty="0"/>
              <a:t>09.15 uur	Mededelingen BIG Challenge</a:t>
            </a:r>
          </a:p>
          <a:p>
            <a:r>
              <a:rPr lang="nl-NL" sz="2400" dirty="0"/>
              <a:t>09.45 uur	Presentatie Lex Houweling, </a:t>
            </a:r>
            <a:r>
              <a:rPr lang="nl-NL" sz="2400" dirty="0" err="1"/>
              <a:t>biometrist</a:t>
            </a:r>
            <a:r>
              <a:rPr lang="nl-NL" sz="2400" dirty="0"/>
              <a:t> bij </a:t>
            </a:r>
            <a:br>
              <a:rPr lang="nl-NL" sz="2400" dirty="0"/>
            </a:br>
            <a:r>
              <a:rPr lang="nl-NL" sz="2400" dirty="0"/>
              <a:t>		SMC </a:t>
            </a:r>
            <a:r>
              <a:rPr lang="nl-NL" sz="2400" dirty="0" err="1"/>
              <a:t>Sportmax</a:t>
            </a:r>
            <a:r>
              <a:rPr lang="nl-NL" sz="2400" dirty="0"/>
              <a:t> in Eindhoven</a:t>
            </a:r>
          </a:p>
          <a:p>
            <a:r>
              <a:rPr lang="nl-NL" sz="2400" dirty="0"/>
              <a:t>10.15 uur 	Uitleg fiets- en wandelroutes, groepen maken</a:t>
            </a:r>
          </a:p>
          <a:p>
            <a:r>
              <a:rPr lang="nl-NL" sz="2400" dirty="0"/>
              <a:t>10.30 uur 	Vertrek eerste fietsgroep (helm verplicht!) en alle 		wandelaars; andere groepen vertrekken met 		tussenpozen</a:t>
            </a:r>
          </a:p>
          <a:p>
            <a:r>
              <a:rPr lang="nl-NL" sz="2400" dirty="0"/>
              <a:t>13.30 uur 	Aankomst 53 km-groepen, aansluitend lunch</a:t>
            </a:r>
          </a:p>
          <a:p>
            <a:r>
              <a:rPr lang="nl-NL" sz="2400" dirty="0"/>
              <a:t>14.30 uur	Aankomst 80 km-groepen, aansluitend lunch</a:t>
            </a:r>
          </a:p>
          <a:p>
            <a:pPr marL="0" indent="0">
              <a:buNone/>
            </a:pPr>
            <a:endParaRPr lang="nl-NL" sz="2400" dirty="0"/>
          </a:p>
          <a:p>
            <a:pPr>
              <a:buClr>
                <a:srgbClr val="92D050"/>
              </a:buClr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0575631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l-NL" altLang="nl-NL"/>
              <a:t>Tips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4524375"/>
          </a:xfrm>
        </p:spPr>
        <p:txBody>
          <a:bodyPr/>
          <a:lstStyle/>
          <a:p>
            <a:r>
              <a:rPr lang="nl-NL" altLang="nl-NL" dirty="0"/>
              <a:t>Discipline bij rijden in een groep:</a:t>
            </a:r>
          </a:p>
          <a:p>
            <a:pPr lvl="1"/>
            <a:r>
              <a:rPr lang="nl-NL" altLang="nl-NL" dirty="0"/>
              <a:t>Max. 2 naast elkaar</a:t>
            </a:r>
          </a:p>
          <a:p>
            <a:pPr lvl="1"/>
            <a:r>
              <a:rPr lang="nl-NL" altLang="nl-NL" dirty="0"/>
              <a:t>Fiets achter elkaar</a:t>
            </a:r>
          </a:p>
          <a:p>
            <a:pPr lvl="1"/>
            <a:r>
              <a:rPr lang="nl-NL" altLang="nl-NL" dirty="0"/>
              <a:t>Wijs elkaar op obstakels / tegenliggers</a:t>
            </a:r>
          </a:p>
          <a:p>
            <a:r>
              <a:rPr lang="nl-NL" altLang="nl-NL" dirty="0"/>
              <a:t>Verantwoord afdalen.</a:t>
            </a:r>
          </a:p>
          <a:p>
            <a:r>
              <a:rPr lang="nl-NL" altLang="nl-NL" dirty="0"/>
              <a:t>Test je verzet tijdens de rit op geschiktheid.</a:t>
            </a:r>
          </a:p>
          <a:p>
            <a:r>
              <a:rPr lang="nl-NL" altLang="nl-NL" dirty="0"/>
              <a:t>Voldoende eten en drinken.</a:t>
            </a:r>
          </a:p>
          <a:p>
            <a:r>
              <a:rPr lang="nl-NL" altLang="nl-NL" dirty="0"/>
              <a:t>Fiets je eigen tempo / let op je hartslag.</a:t>
            </a:r>
          </a:p>
          <a:p>
            <a:r>
              <a:rPr lang="nl-NL" altLang="nl-NL" dirty="0"/>
              <a:t>Verdeel je energie over de gehele rit.</a:t>
            </a:r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6820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Draag een fietshelm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3" y="2708920"/>
            <a:ext cx="7449434" cy="17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91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Begeleiders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94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358900"/>
            <a:ext cx="515143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3336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9275"/>
            <a:ext cx="4321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JL-RECHTS 4"/>
          <p:cNvSpPr/>
          <p:nvPr/>
        </p:nvSpPr>
        <p:spPr>
          <a:xfrm rot="14297882">
            <a:off x="5730876" y="5641975"/>
            <a:ext cx="792162" cy="2873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1510" name="Tekstvak 5"/>
          <p:cNvSpPr txBox="1">
            <a:spLocks noChangeArrowheads="1"/>
          </p:cNvSpPr>
          <p:nvPr/>
        </p:nvSpPr>
        <p:spPr bwMode="auto">
          <a:xfrm>
            <a:off x="7380288" y="1268413"/>
            <a:ext cx="792162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>
                <a:solidFill>
                  <a:srgbClr val="C00000"/>
                </a:solidFill>
              </a:rPr>
              <a:t>.GPX</a:t>
            </a:r>
          </a:p>
        </p:txBody>
      </p:sp>
      <p:sp>
        <p:nvSpPr>
          <p:cNvPr id="7" name="Ovaal 6"/>
          <p:cNvSpPr/>
          <p:nvPr/>
        </p:nvSpPr>
        <p:spPr>
          <a:xfrm>
            <a:off x="6011863" y="2492375"/>
            <a:ext cx="792162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691197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-107950" y="115888"/>
            <a:ext cx="8229600" cy="927100"/>
          </a:xfrm>
        </p:spPr>
        <p:txBody>
          <a:bodyPr>
            <a:normAutofit fontScale="90000"/>
          </a:bodyPr>
          <a:lstStyle/>
          <a:p>
            <a:pPr algn="ctr"/>
            <a:r>
              <a:rPr lang="nl-NL" altLang="nl-NL"/>
              <a:t>Start wandelroute</a:t>
            </a:r>
            <a:br>
              <a:rPr lang="nl-NL" altLang="nl-NL"/>
            </a:br>
            <a:r>
              <a:rPr lang="nl-NL" altLang="nl-NL" sz="2800"/>
              <a:t>Aanlooproute naar Plasmolen op papier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43000"/>
            <a:ext cx="6329362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JL-RECHTS 4"/>
          <p:cNvSpPr/>
          <p:nvPr/>
        </p:nvSpPr>
        <p:spPr>
          <a:xfrm rot="14185559">
            <a:off x="3212307" y="4345781"/>
            <a:ext cx="1144588" cy="288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9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hoek 5"/>
          <p:cNvSpPr>
            <a:spLocks noChangeArrowheads="1"/>
          </p:cNvSpPr>
          <p:nvPr/>
        </p:nvSpPr>
        <p:spPr bwMode="auto">
          <a:xfrm>
            <a:off x="395536" y="4621461"/>
            <a:ext cx="60099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l-NL" sz="3200" dirty="0"/>
              <a:t>Lex Houweling (zoon van Herman),</a:t>
            </a:r>
          </a:p>
          <a:p>
            <a:pPr algn="r"/>
            <a:r>
              <a:rPr lang="nl-NL" sz="3200" dirty="0" err="1"/>
              <a:t>biometrist</a:t>
            </a:r>
            <a:r>
              <a:rPr lang="nl-NL" sz="3200" dirty="0"/>
              <a:t> </a:t>
            </a:r>
          </a:p>
          <a:p>
            <a:pPr algn="r"/>
            <a:r>
              <a:rPr lang="nl-NL" sz="3200" dirty="0"/>
              <a:t>bij SMC </a:t>
            </a:r>
            <a:r>
              <a:rPr lang="nl-NL" sz="3200" dirty="0" err="1"/>
              <a:t>Sportmax</a:t>
            </a:r>
            <a:r>
              <a:rPr lang="nl-NL" sz="3200" dirty="0"/>
              <a:t> in Eindhoven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2" y="3717032"/>
            <a:ext cx="1979712" cy="26871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48680"/>
            <a:ext cx="6689188" cy="40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628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hoek 5"/>
          <p:cNvSpPr>
            <a:spLocks noChangeArrowheads="1"/>
          </p:cNvSpPr>
          <p:nvPr/>
        </p:nvSpPr>
        <p:spPr bwMode="auto">
          <a:xfrm>
            <a:off x="899592" y="4620293"/>
            <a:ext cx="5473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3200" dirty="0"/>
              <a:t>Sponsoring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2" y="3717032"/>
            <a:ext cx="1979712" cy="26871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48680"/>
            <a:ext cx="6689188" cy="40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964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beeldingsresultaat voor je hoed afnem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895600" cy="368617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Sponsorstand per 21 april 2017:</a:t>
            </a:r>
            <a:br>
              <a:rPr lang="nl-NL" dirty="0"/>
            </a:br>
            <a:r>
              <a:rPr lang="nl-NL" dirty="0">
                <a:solidFill>
                  <a:schemeClr val="tx1"/>
                </a:solidFill>
              </a:rPr>
              <a:t>nog</a:t>
            </a:r>
            <a:r>
              <a:rPr lang="nl-NL" dirty="0"/>
              <a:t> 40 dagen </a:t>
            </a:r>
            <a:r>
              <a:rPr lang="nl-NL" dirty="0">
                <a:solidFill>
                  <a:schemeClr val="tx1"/>
                </a:solidFill>
              </a:rPr>
              <a:t>tot 1 juni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000" dirty="0" err="1">
                <a:solidFill>
                  <a:srgbClr val="FF0000"/>
                </a:solidFill>
              </a:rPr>
              <a:t>Totaal</a:t>
            </a:r>
            <a:r>
              <a:rPr lang="en-US" sz="4000" dirty="0">
                <a:solidFill>
                  <a:srgbClr val="FF0000"/>
                </a:solidFill>
              </a:rPr>
              <a:t> per 21 </a:t>
            </a:r>
            <a:r>
              <a:rPr lang="en-US" sz="4000" dirty="0" err="1">
                <a:solidFill>
                  <a:srgbClr val="FF0000"/>
                </a:solidFill>
              </a:rPr>
              <a:t>april</a:t>
            </a:r>
            <a:r>
              <a:rPr lang="en-US" sz="4000" dirty="0">
                <a:solidFill>
                  <a:srgbClr val="FF0000"/>
                </a:solidFill>
              </a:rPr>
              <a:t>: € 880.344</a:t>
            </a:r>
          </a:p>
          <a:p>
            <a:pPr>
              <a:buNone/>
            </a:pPr>
            <a:r>
              <a:rPr lang="en-US" sz="4000" dirty="0" err="1">
                <a:solidFill>
                  <a:srgbClr val="FF0000"/>
                </a:solidFill>
              </a:rPr>
              <a:t>Gemiddeld</a:t>
            </a:r>
            <a:r>
              <a:rPr lang="en-US" sz="4000" dirty="0">
                <a:solidFill>
                  <a:srgbClr val="FF0000"/>
                </a:solidFill>
              </a:rPr>
              <a:t> per </a:t>
            </a:r>
            <a:r>
              <a:rPr lang="en-US" sz="4000" dirty="0" err="1">
                <a:solidFill>
                  <a:srgbClr val="FF0000"/>
                </a:solidFill>
              </a:rPr>
              <a:t>deelnemer</a:t>
            </a:r>
            <a:r>
              <a:rPr lang="en-US" sz="4000" dirty="0">
                <a:solidFill>
                  <a:srgbClr val="FF0000"/>
                </a:solidFill>
              </a:rPr>
              <a:t>: € 4.121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 err="1"/>
              <a:t>Totaal</a:t>
            </a:r>
            <a:r>
              <a:rPr lang="en-US" sz="3200" dirty="0"/>
              <a:t> per 24 </a:t>
            </a:r>
            <a:r>
              <a:rPr lang="en-US" sz="3200" dirty="0" err="1"/>
              <a:t>april</a:t>
            </a:r>
            <a:r>
              <a:rPr lang="en-US" sz="3200" dirty="0"/>
              <a:t> 2016 : € 741.364</a:t>
            </a:r>
          </a:p>
          <a:p>
            <a:pPr>
              <a:buNone/>
            </a:pPr>
            <a:r>
              <a:rPr lang="en-US" sz="3200" dirty="0"/>
              <a:t>Gem. per </a:t>
            </a:r>
            <a:r>
              <a:rPr lang="en-US" sz="3200" dirty="0" err="1"/>
              <a:t>deelnemer</a:t>
            </a:r>
            <a:r>
              <a:rPr lang="en-US" sz="3200" dirty="0"/>
              <a:t> : € 3.195	</a:t>
            </a:r>
          </a:p>
          <a:p>
            <a:pPr>
              <a:buNone/>
            </a:pPr>
            <a:endParaRPr lang="en-US" sz="3000" dirty="0"/>
          </a:p>
          <a:p>
            <a:pPr>
              <a:buNone/>
            </a:pPr>
            <a:endParaRPr lang="nl-NL" sz="40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Afbeeldingsresultaat voor handen klapp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052736"/>
            <a:ext cx="2009825" cy="2105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92618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Verzilver je sponsortoezeggingen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54752" cy="49685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92D050"/>
                </a:solidFill>
              </a:rPr>
              <a:t>Dan </a:t>
            </a:r>
            <a:r>
              <a:rPr lang="en-US" sz="4400" b="1" dirty="0" err="1">
                <a:solidFill>
                  <a:srgbClr val="92D050"/>
                </a:solidFill>
              </a:rPr>
              <a:t>blijven</a:t>
            </a:r>
            <a:r>
              <a:rPr lang="en-US" sz="4400" b="1" dirty="0">
                <a:solidFill>
                  <a:srgbClr val="92D050"/>
                </a:solidFill>
              </a:rPr>
              <a:t> we </a:t>
            </a:r>
            <a:r>
              <a:rPr lang="en-US" sz="4400" b="1" dirty="0" err="1">
                <a:solidFill>
                  <a:srgbClr val="92D050"/>
                </a:solidFill>
              </a:rPr>
              <a:t>goed</a:t>
            </a:r>
            <a:r>
              <a:rPr lang="en-US" sz="4400" b="1" dirty="0">
                <a:solidFill>
                  <a:srgbClr val="92D050"/>
                </a:solidFill>
              </a:rPr>
              <a:t> op </a:t>
            </a:r>
            <a:r>
              <a:rPr lang="en-US" sz="4400" b="1" dirty="0" err="1">
                <a:solidFill>
                  <a:srgbClr val="92D050"/>
                </a:solidFill>
              </a:rPr>
              <a:t>koers</a:t>
            </a:r>
            <a:r>
              <a:rPr lang="en-US" sz="4400" b="1" dirty="0">
                <a:solidFill>
                  <a:srgbClr val="92D050"/>
                </a:solidFill>
              </a:rPr>
              <a:t>!</a:t>
            </a:r>
          </a:p>
          <a:p>
            <a:pPr lvl="0">
              <a:spcBef>
                <a:spcPts val="0"/>
              </a:spcBef>
              <a:buNone/>
            </a:pPr>
            <a:endParaRPr lang="en-US" sz="2400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Tips:</a:t>
            </a:r>
            <a:endParaRPr lang="nl-NL" dirty="0"/>
          </a:p>
          <a:p>
            <a:pPr lvl="0">
              <a:spcBef>
                <a:spcPts val="0"/>
              </a:spcBef>
              <a:buClr>
                <a:srgbClr val="92D050"/>
              </a:buClr>
            </a:pPr>
            <a:r>
              <a:rPr lang="nl-NL" dirty="0"/>
              <a:t>Al het contante geld van acties </a:t>
            </a:r>
            <a:r>
              <a:rPr lang="nl-NL" dirty="0" err="1"/>
              <a:t>z.s.m</a:t>
            </a:r>
            <a:r>
              <a:rPr lang="nl-NL" dirty="0"/>
              <a:t> storten. </a:t>
            </a:r>
          </a:p>
          <a:p>
            <a:pPr lvl="0">
              <a:spcBef>
                <a:spcPts val="0"/>
              </a:spcBef>
              <a:buClr>
                <a:srgbClr val="92D050"/>
              </a:buClr>
            </a:pPr>
            <a:r>
              <a:rPr lang="nl-NL" dirty="0"/>
              <a:t>Sponsors die factuur nog niet hebben betaald herinneren (bellen, mailen). </a:t>
            </a:r>
          </a:p>
          <a:p>
            <a:pPr lvl="0">
              <a:spcBef>
                <a:spcPts val="0"/>
              </a:spcBef>
              <a:buClr>
                <a:srgbClr val="92D050"/>
              </a:buClr>
            </a:pPr>
            <a:r>
              <a:rPr lang="nl-NL" dirty="0"/>
              <a:t>Zet sponsoracties op en leer van elkaar, want er worden leuke acties opgezet.</a:t>
            </a:r>
          </a:p>
          <a:p>
            <a:pPr lvl="0">
              <a:spcBef>
                <a:spcPts val="0"/>
              </a:spcBef>
              <a:buClr>
                <a:srgbClr val="92D050"/>
              </a:buClr>
            </a:pPr>
            <a:r>
              <a:rPr lang="nl-NL" dirty="0"/>
              <a:t>Vraag vrienden, familie en collega’s om donaties.</a:t>
            </a:r>
          </a:p>
          <a:p>
            <a:pPr lvl="0">
              <a:spcBef>
                <a:spcPts val="0"/>
              </a:spcBef>
              <a:buClr>
                <a:srgbClr val="92D050"/>
              </a:buClr>
            </a:pPr>
            <a:r>
              <a:rPr lang="nl-NL" dirty="0"/>
              <a:t>Help elkaar bij activiteiten waar mogelijk.</a:t>
            </a:r>
            <a:endParaRPr lang="nl-NL" sz="3300" dirty="0"/>
          </a:p>
          <a:p>
            <a:pPr>
              <a:buNone/>
            </a:pP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52262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hoek 5"/>
          <p:cNvSpPr>
            <a:spLocks noChangeArrowheads="1"/>
          </p:cNvSpPr>
          <p:nvPr/>
        </p:nvSpPr>
        <p:spPr bwMode="auto">
          <a:xfrm>
            <a:off x="899592" y="4620293"/>
            <a:ext cx="5473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3200" dirty="0"/>
              <a:t>Kleding Alpe d’HuZes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2" y="3717032"/>
            <a:ext cx="1979712" cy="26871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48680"/>
            <a:ext cx="6689188" cy="40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004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Alpe d’HuZes-kleding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>
                <a:srgbClr val="92D050"/>
              </a:buClr>
            </a:pPr>
            <a:r>
              <a:rPr lang="nl-NL" sz="3000" b="1" dirty="0"/>
              <a:t>30 april Kick-off Alpe d’HuZes: 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à"/>
            </a:pPr>
            <a:r>
              <a:rPr lang="nl-NL" sz="3000" b="1" dirty="0">
                <a:sym typeface="Wingdings" panose="05000000000000000000" pitchFamily="2" charset="2"/>
              </a:rPr>
              <a:t>Aftellen tot de Alpe 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à"/>
            </a:pPr>
            <a:r>
              <a:rPr lang="nl-NL" sz="3000" b="1" dirty="0">
                <a:sym typeface="Wingdings" panose="05000000000000000000" pitchFamily="2" charset="2"/>
              </a:rPr>
              <a:t>Kleding Alpe d’HuZes halen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nl-NL" sz="3000" b="1" dirty="0">
                <a:sym typeface="Wingdings" panose="05000000000000000000" pitchFamily="2" charset="2"/>
              </a:rPr>
              <a:t>	</a:t>
            </a:r>
            <a:r>
              <a:rPr lang="nl-NL" sz="3000" dirty="0">
                <a:sym typeface="Wingdings" panose="05000000000000000000" pitchFamily="2" charset="2"/>
              </a:rPr>
              <a:t>E</a:t>
            </a:r>
            <a:r>
              <a:rPr lang="nl-NL" sz="3000" dirty="0"/>
              <a:t>lk team haalt eigen kleding. 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nl-NL" sz="3000" dirty="0"/>
              <a:t>           Zussen halen eigen kleding.</a:t>
            </a:r>
          </a:p>
          <a:p>
            <a:pPr lvl="0">
              <a:spcBef>
                <a:spcPts val="0"/>
              </a:spcBef>
              <a:buClr>
                <a:srgbClr val="92D050"/>
              </a:buClr>
            </a:pPr>
            <a:r>
              <a:rPr lang="nl-NL" sz="3000" b="1" dirty="0"/>
              <a:t>Locatie: </a:t>
            </a:r>
            <a:r>
              <a:rPr lang="nl-NL" sz="3000" dirty="0"/>
              <a:t>Sportcentrum</a:t>
            </a:r>
            <a:r>
              <a:rPr lang="nl-NL" sz="3000" b="1" dirty="0"/>
              <a:t> </a:t>
            </a:r>
            <a:r>
              <a:rPr lang="nl-NL" sz="3000" dirty="0" err="1"/>
              <a:t>Papendal</a:t>
            </a:r>
            <a:endParaRPr lang="nl-NL" sz="3000" dirty="0"/>
          </a:p>
          <a:p>
            <a:pPr lvl="0">
              <a:spcBef>
                <a:spcPts val="0"/>
              </a:spcBef>
              <a:buClr>
                <a:srgbClr val="92D050"/>
              </a:buClr>
            </a:pPr>
            <a:r>
              <a:rPr lang="nl-NL" sz="3000" dirty="0"/>
              <a:t>Zie programma Nieuwsbrief Alpe d’HuZes</a:t>
            </a:r>
          </a:p>
          <a:p>
            <a:pPr>
              <a:buClr>
                <a:schemeClr val="accent3">
                  <a:lumMod val="75000"/>
                </a:schemeClr>
              </a:buClr>
              <a:buFontTx/>
              <a:buChar char="•"/>
            </a:pPr>
            <a:endParaRPr lang="nl-NL" sz="3000" b="1" dirty="0"/>
          </a:p>
          <a:p>
            <a:pPr algn="ctr">
              <a:buClr>
                <a:schemeClr val="accent3">
                  <a:lumMod val="75000"/>
                </a:schemeClr>
              </a:buClr>
              <a:buNone/>
            </a:pPr>
            <a:r>
              <a:rPr lang="nl-NL" sz="3000" b="1" i="1" dirty="0">
                <a:solidFill>
                  <a:srgbClr val="FF0000"/>
                </a:solidFill>
              </a:rPr>
              <a:t>Ni</a:t>
            </a:r>
            <a:r>
              <a:rPr lang="nl-NL" b="1" i="1" dirty="0">
                <a:solidFill>
                  <a:srgbClr val="FF0000"/>
                </a:solidFill>
              </a:rPr>
              <a:t>et-opgehaalde kleding blijft </a:t>
            </a:r>
          </a:p>
          <a:p>
            <a:pPr algn="ctr">
              <a:buClr>
                <a:schemeClr val="accent3">
                  <a:lumMod val="75000"/>
                </a:schemeClr>
              </a:buClr>
              <a:buNone/>
            </a:pPr>
            <a:r>
              <a:rPr lang="nl-NL" b="1" i="1" dirty="0">
                <a:solidFill>
                  <a:srgbClr val="FF0000"/>
                </a:solidFill>
              </a:rPr>
              <a:t>achter in Nederland!</a:t>
            </a:r>
            <a:r>
              <a:rPr lang="nl-NL" i="1" dirty="0">
                <a:solidFill>
                  <a:srgbClr val="FF0000"/>
                </a:solidFill>
              </a:rPr>
              <a:t> </a:t>
            </a:r>
            <a:endParaRPr lang="nl-NL" dirty="0"/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982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hoek 5"/>
          <p:cNvSpPr>
            <a:spLocks noChangeArrowheads="1"/>
          </p:cNvSpPr>
          <p:nvPr/>
        </p:nvSpPr>
        <p:spPr bwMode="auto">
          <a:xfrm>
            <a:off x="931833" y="4621461"/>
            <a:ext cx="5473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3200" dirty="0"/>
              <a:t>Ontbijt, lunch en avondmaaltijd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2" y="3717032"/>
            <a:ext cx="1979712" cy="26871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48680"/>
            <a:ext cx="6689188" cy="40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119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627</Words>
  <Application>Microsoft Office PowerPoint</Application>
  <PresentationFormat>Diavoorstelling (4:3)</PresentationFormat>
  <Paragraphs>147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MS PGothic</vt:lpstr>
      <vt:lpstr>Arial</vt:lpstr>
      <vt:lpstr>Calibri</vt:lpstr>
      <vt:lpstr>Wingdings</vt:lpstr>
      <vt:lpstr>Kantoorthema</vt:lpstr>
      <vt:lpstr>PowerPoint-presentatie</vt:lpstr>
      <vt:lpstr> Sponsers training 22 april</vt:lpstr>
      <vt:lpstr>Programma </vt:lpstr>
      <vt:lpstr>PowerPoint-presentatie</vt:lpstr>
      <vt:lpstr>Sponsorstand per 21 april 2017: nog 40 dagen tot 1 juni</vt:lpstr>
      <vt:lpstr>Verzilver je sponsortoezeggingen</vt:lpstr>
      <vt:lpstr>PowerPoint-presentatie</vt:lpstr>
      <vt:lpstr>Alpe d’HuZes-kleding</vt:lpstr>
      <vt:lpstr>PowerPoint-presentatie</vt:lpstr>
      <vt:lpstr>PowerPoint-presentatie</vt:lpstr>
      <vt:lpstr>Diners Alpe d’HuZes</vt:lpstr>
      <vt:lpstr>Tartiflette-avond</vt:lpstr>
      <vt:lpstr>PowerPoint-presentatie</vt:lpstr>
      <vt:lpstr>Vrijwilligers BIG Challenge </vt:lpstr>
      <vt:lpstr>Vrijwilligers Alpe d’HuZes</vt:lpstr>
      <vt:lpstr>Inschrijven vrijwilligerswerk</vt:lpstr>
      <vt:lpstr>De leukste invulling van de koersweek</vt:lpstr>
      <vt:lpstr>Daarom een laatste oproep….</vt:lpstr>
      <vt:lpstr>PowerPoint-presentatie</vt:lpstr>
      <vt:lpstr> Do’s and don’ts voor wandelaars Maartje Gussinklo</vt:lpstr>
      <vt:lpstr>Vervoer lopers tijdens koersdag </vt:lpstr>
      <vt:lpstr>PowerPoint-presentatie</vt:lpstr>
      <vt:lpstr>Bijdrage oppeppunt</vt:lpstr>
      <vt:lpstr>BIG Challenge-wielerkleding te koop</vt:lpstr>
      <vt:lpstr>PowerPoint-presentatie</vt:lpstr>
      <vt:lpstr>Fiets route informatie</vt:lpstr>
      <vt:lpstr>Route : 80 km 890 hm; 53 km 650 hm</vt:lpstr>
      <vt:lpstr>Afslag 50 km Kranenburg / Frasselt </vt:lpstr>
      <vt:lpstr>Hoogte profiel 890 hm</vt:lpstr>
      <vt:lpstr>Tips</vt:lpstr>
      <vt:lpstr>Verplicht</vt:lpstr>
      <vt:lpstr>Begeleiders</vt:lpstr>
      <vt:lpstr>PowerPoint-presentatie</vt:lpstr>
      <vt:lpstr>PowerPoint-presentatie</vt:lpstr>
      <vt:lpstr>Start wandelroute Aanlooproute naar Plasmolen op papier</vt:lpstr>
      <vt:lpstr>PowerPoint-presentatie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Ernie Maas</dc:creator>
  <cp:lastModifiedBy>Hans Nachtweh</cp:lastModifiedBy>
  <cp:revision>150</cp:revision>
  <dcterms:created xsi:type="dcterms:W3CDTF">2012-02-24T07:29:30Z</dcterms:created>
  <dcterms:modified xsi:type="dcterms:W3CDTF">2017-04-23T08:53:58Z</dcterms:modified>
</cp:coreProperties>
</file>