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61" r:id="rId2"/>
    <p:sldId id="262" r:id="rId3"/>
    <p:sldId id="329" r:id="rId4"/>
    <p:sldId id="330" r:id="rId5"/>
    <p:sldId id="310" r:id="rId6"/>
    <p:sldId id="263" r:id="rId7"/>
    <p:sldId id="264" r:id="rId8"/>
    <p:sldId id="265" r:id="rId9"/>
    <p:sldId id="311" r:id="rId10"/>
    <p:sldId id="312" r:id="rId11"/>
    <p:sldId id="313" r:id="rId12"/>
    <p:sldId id="314" r:id="rId13"/>
    <p:sldId id="266" r:id="rId14"/>
    <p:sldId id="267" r:id="rId15"/>
    <p:sldId id="268" r:id="rId16"/>
    <p:sldId id="269" r:id="rId17"/>
    <p:sldId id="316" r:id="rId18"/>
    <p:sldId id="271" r:id="rId19"/>
    <p:sldId id="273" r:id="rId20"/>
    <p:sldId id="274" r:id="rId21"/>
    <p:sldId id="317" r:id="rId22"/>
    <p:sldId id="275" r:id="rId23"/>
    <p:sldId id="276" r:id="rId24"/>
    <p:sldId id="277" r:id="rId25"/>
    <p:sldId id="278" r:id="rId26"/>
    <p:sldId id="279" r:id="rId27"/>
    <p:sldId id="318" r:id="rId28"/>
    <p:sldId id="281" r:id="rId29"/>
    <p:sldId id="282" r:id="rId30"/>
    <p:sldId id="319" r:id="rId31"/>
    <p:sldId id="285" r:id="rId32"/>
    <p:sldId id="325" r:id="rId33"/>
    <p:sldId id="289" r:id="rId34"/>
    <p:sldId id="326" r:id="rId35"/>
    <p:sldId id="327" r:id="rId36"/>
    <p:sldId id="320" r:id="rId37"/>
    <p:sldId id="324" r:id="rId38"/>
    <p:sldId id="321" r:id="rId39"/>
    <p:sldId id="295" r:id="rId40"/>
    <p:sldId id="294" r:id="rId41"/>
    <p:sldId id="322" r:id="rId42"/>
    <p:sldId id="298" r:id="rId43"/>
    <p:sldId id="299" r:id="rId44"/>
    <p:sldId id="300" r:id="rId45"/>
    <p:sldId id="301" r:id="rId46"/>
    <p:sldId id="302" r:id="rId47"/>
    <p:sldId id="323" r:id="rId48"/>
    <p:sldId id="328" r:id="rId49"/>
    <p:sldId id="304" r:id="rId50"/>
    <p:sldId id="307" r:id="rId51"/>
    <p:sldId id="296" r:id="rId5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Stijl, thema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01"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3ED714-D6AB-4FD2-903A-BA3288508713}" type="datetimeFigureOut">
              <a:rPr lang="nl-NL" smtClean="0"/>
              <a:pPr/>
              <a:t>26-1-2015</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A02AEB-D544-41EF-ABEC-383841D5843B}" type="slidenum">
              <a:rPr lang="nl-NL" smtClean="0"/>
              <a:pPr/>
              <a:t>‹nr.›</a:t>
            </a:fld>
            <a:endParaRPr lang="nl-NL"/>
          </a:p>
        </p:txBody>
      </p:sp>
    </p:spTree>
    <p:extLst>
      <p:ext uri="{BB962C8B-B14F-4D97-AF65-F5344CB8AC3E}">
        <p14:creationId xmlns:p14="http://schemas.microsoft.com/office/powerpoint/2010/main" val="3996235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F6A27E-11C9-4BFA-8983-3CB7CA7EBFF4}" type="datetimeFigureOut">
              <a:rPr lang="nl-NL" smtClean="0"/>
              <a:pPr/>
              <a:t>26-1-2015</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946BC9-5744-4A31-85B1-B96E6D6C4B23}" type="slidenum">
              <a:rPr lang="nl-NL" smtClean="0"/>
              <a:pPr/>
              <a:t>‹nr.›</a:t>
            </a:fld>
            <a:endParaRPr lang="nl-NL"/>
          </a:p>
        </p:txBody>
      </p:sp>
    </p:spTree>
    <p:extLst>
      <p:ext uri="{BB962C8B-B14F-4D97-AF65-F5344CB8AC3E}">
        <p14:creationId xmlns:p14="http://schemas.microsoft.com/office/powerpoint/2010/main" val="130657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Alpe </a:t>
            </a:r>
            <a:r>
              <a:rPr lang="nl-NL" dirty="0" err="1" smtClean="0"/>
              <a:t>d’Huez</a:t>
            </a:r>
            <a:r>
              <a:rPr lang="nl-NL" dirty="0" smtClean="0"/>
              <a:t> hebben drie jonge onderzoekers maandag 2 juni 2014 de Bas Mulder Award ontvangen, een gezamenlijk initiatief van Stichting Alpe d'HuZes en KWF Kankerbestrijding. Met de uitreiking is een totaalbedrag van bijna 2,5 miljoen euro gemoeid. De medici krijgen het geld voor onderzoek naar kanker.</a:t>
            </a:r>
            <a:endParaRPr lang="nl-NL" dirty="0"/>
          </a:p>
        </p:txBody>
      </p:sp>
      <p:sp>
        <p:nvSpPr>
          <p:cNvPr id="4" name="Tijdelijke aanduiding voor dianummer 3"/>
          <p:cNvSpPr>
            <a:spLocks noGrp="1"/>
          </p:cNvSpPr>
          <p:nvPr>
            <p:ph type="sldNum" sz="quarter" idx="10"/>
          </p:nvPr>
        </p:nvSpPr>
        <p:spPr/>
        <p:txBody>
          <a:bodyPr/>
          <a:lstStyle/>
          <a:p>
            <a:fld id="{96946BC9-5744-4A31-85B1-B96E6D6C4B23}" type="slidenum">
              <a:rPr lang="nl-NL" smtClean="0"/>
              <a:pPr/>
              <a:t>5</a:t>
            </a:fld>
            <a:endParaRPr lang="nl-NL"/>
          </a:p>
        </p:txBody>
      </p:sp>
    </p:spTree>
    <p:extLst>
      <p:ext uri="{BB962C8B-B14F-4D97-AF65-F5344CB8AC3E}">
        <p14:creationId xmlns:p14="http://schemas.microsoft.com/office/powerpoint/2010/main" val="239649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b="1" dirty="0" err="1" smtClean="0"/>
              <a:t>Anniek</a:t>
            </a:r>
            <a:r>
              <a:rPr lang="nl-NL" b="1" dirty="0" smtClean="0"/>
              <a:t> van der Waart van de Radboud Universiteit:</a:t>
            </a:r>
          </a:p>
          <a:p>
            <a:pPr rtl="0"/>
            <a:r>
              <a:rPr lang="nl-NL" dirty="0" smtClean="0"/>
              <a:t>‘Je kunt kankercellen op heel veel manieren aanpakken, zoals met chemotherapie. Maar het mooie van een therapie als stamceltransplantatie is dat het donorafweersysteem niet alleen een oplossing is voor het wegvallen van het afweersysteem van de patiënt, maar dat het ook kan helpen de mogelijk achtergebleven tumorcellen op te ruimen. Door kleine verschillen tussen de patiënt en donor, kunnen de donorafweercellen de tumorcellen specifiek herkennen en opruimen. Door dit te gebruiken in onze nieuwe therapie kunnen we gerichter de kankercellen aanvallen en kunnen we meer ‘met scherp schieten’ in plaats van ‘met hagel’. In ons project willen we in het laboratorium donorafweercellen gaan maken op een manier waardoor ze specifiek de kankercellen kunnen aanvallen.’</a:t>
            </a:r>
          </a:p>
          <a:p>
            <a:endParaRPr lang="nl-NL" dirty="0"/>
          </a:p>
        </p:txBody>
      </p:sp>
      <p:sp>
        <p:nvSpPr>
          <p:cNvPr id="4" name="Tijdelijke aanduiding voor dianummer 3"/>
          <p:cNvSpPr>
            <a:spLocks noGrp="1"/>
          </p:cNvSpPr>
          <p:nvPr>
            <p:ph type="sldNum" sz="quarter" idx="10"/>
          </p:nvPr>
        </p:nvSpPr>
        <p:spPr/>
        <p:txBody>
          <a:bodyPr/>
          <a:lstStyle/>
          <a:p>
            <a:fld id="{96946BC9-5744-4A31-85B1-B96E6D6C4B23}" type="slidenum">
              <a:rPr lang="nl-NL" smtClean="0"/>
              <a:pPr/>
              <a:t>6</a:t>
            </a:fld>
            <a:endParaRPr lang="nl-NL"/>
          </a:p>
        </p:txBody>
      </p:sp>
    </p:spTree>
    <p:extLst>
      <p:ext uri="{BB962C8B-B14F-4D97-AF65-F5344CB8AC3E}">
        <p14:creationId xmlns:p14="http://schemas.microsoft.com/office/powerpoint/2010/main" val="275702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Verkoop </a:t>
            </a:r>
            <a:r>
              <a:rPr lang="nl-NL" dirty="0" err="1" smtClean="0"/>
              <a:t>t-shirts</a:t>
            </a:r>
            <a:r>
              <a:rPr lang="nl-NL" dirty="0" smtClean="0"/>
              <a:t> beurzen Leeuwarden en Assen</a:t>
            </a:r>
            <a:endParaRPr lang="nl-NL" dirty="0"/>
          </a:p>
        </p:txBody>
      </p:sp>
      <p:sp>
        <p:nvSpPr>
          <p:cNvPr id="4" name="Tijdelijke aanduiding voor dianummer 3"/>
          <p:cNvSpPr>
            <a:spLocks noGrp="1"/>
          </p:cNvSpPr>
          <p:nvPr>
            <p:ph type="sldNum" sz="quarter" idx="10"/>
          </p:nvPr>
        </p:nvSpPr>
        <p:spPr/>
        <p:txBody>
          <a:bodyPr/>
          <a:lstStyle/>
          <a:p>
            <a:fld id="{96946BC9-5744-4A31-85B1-B96E6D6C4B23}" type="slidenum">
              <a:rPr lang="nl-NL" smtClean="0"/>
              <a:pPr/>
              <a:t>9</a:t>
            </a:fld>
            <a:endParaRPr lang="nl-NL"/>
          </a:p>
        </p:txBody>
      </p:sp>
    </p:spTree>
    <p:extLst>
      <p:ext uri="{BB962C8B-B14F-4D97-AF65-F5344CB8AC3E}">
        <p14:creationId xmlns:p14="http://schemas.microsoft.com/office/powerpoint/2010/main" val="302213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Uitverkochte</a:t>
            </a:r>
            <a:r>
              <a:rPr lang="nl-NL" baseline="0" dirty="0" smtClean="0"/>
              <a:t> benefiet avond bc-3 in Oirschot</a:t>
            </a:r>
            <a:endParaRPr lang="nl-NL" dirty="0"/>
          </a:p>
        </p:txBody>
      </p:sp>
      <p:sp>
        <p:nvSpPr>
          <p:cNvPr id="4" name="Tijdelijke aanduiding voor dianummer 3"/>
          <p:cNvSpPr>
            <a:spLocks noGrp="1"/>
          </p:cNvSpPr>
          <p:nvPr>
            <p:ph type="sldNum" sz="quarter" idx="10"/>
          </p:nvPr>
        </p:nvSpPr>
        <p:spPr/>
        <p:txBody>
          <a:bodyPr/>
          <a:lstStyle/>
          <a:p>
            <a:fld id="{96946BC9-5744-4A31-85B1-B96E6D6C4B23}" type="slidenum">
              <a:rPr lang="nl-NL" smtClean="0"/>
              <a:pPr/>
              <a:t>10</a:t>
            </a:fld>
            <a:endParaRPr lang="nl-NL"/>
          </a:p>
        </p:txBody>
      </p:sp>
    </p:spTree>
    <p:extLst>
      <p:ext uri="{BB962C8B-B14F-4D97-AF65-F5344CB8AC3E}">
        <p14:creationId xmlns:p14="http://schemas.microsoft.com/office/powerpoint/2010/main" val="42920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114000"/>
              </a:lnSpc>
              <a:buClr>
                <a:srgbClr val="92D050"/>
              </a:buClr>
              <a:buFont typeface="Arial" charset="0"/>
              <a:buChar char="•"/>
            </a:pPr>
            <a:r>
              <a:rPr lang="en-US" sz="1200" dirty="0" err="1" smtClean="0"/>
              <a:t>Deelnemer</a:t>
            </a:r>
            <a:r>
              <a:rPr lang="en-US" sz="1200" dirty="0" smtClean="0"/>
              <a:t> </a:t>
            </a:r>
            <a:r>
              <a:rPr lang="en-US" sz="1200" dirty="0" err="1" smtClean="0"/>
              <a:t>zorg</a:t>
            </a:r>
            <a:r>
              <a:rPr lang="en-US" sz="1200" dirty="0" smtClean="0"/>
              <a:t> je </a:t>
            </a:r>
            <a:r>
              <a:rPr lang="en-US" sz="1200" dirty="0" err="1" smtClean="0"/>
              <a:t>zelf</a:t>
            </a:r>
            <a:r>
              <a:rPr lang="en-US" sz="1200" dirty="0" smtClean="0"/>
              <a:t> </a:t>
            </a:r>
            <a:r>
              <a:rPr lang="en-US" sz="1200" dirty="0" err="1" smtClean="0"/>
              <a:t>dat</a:t>
            </a:r>
            <a:r>
              <a:rPr lang="en-US" sz="1200" dirty="0" smtClean="0"/>
              <a:t> je </a:t>
            </a:r>
            <a:r>
              <a:rPr lang="en-US" sz="1200" dirty="0" err="1" smtClean="0"/>
              <a:t>donateur</a:t>
            </a:r>
            <a:r>
              <a:rPr lang="en-US" sz="1200" dirty="0" smtClean="0"/>
              <a:t> </a:t>
            </a:r>
            <a:r>
              <a:rPr lang="en-US" sz="1200" dirty="0" err="1" smtClean="0"/>
              <a:t>een</a:t>
            </a:r>
            <a:r>
              <a:rPr lang="en-US" sz="1200" dirty="0" smtClean="0"/>
              <a:t> </a:t>
            </a:r>
            <a:r>
              <a:rPr lang="en-US" sz="1200" dirty="0" err="1" smtClean="0"/>
              <a:t>factuur</a:t>
            </a:r>
            <a:r>
              <a:rPr lang="en-US" sz="1200" dirty="0" smtClean="0"/>
              <a:t> </a:t>
            </a:r>
            <a:r>
              <a:rPr lang="en-US" sz="1200" dirty="0" err="1" smtClean="0"/>
              <a:t>ontvangt</a:t>
            </a:r>
            <a:r>
              <a:rPr lang="en-US" sz="1200" dirty="0" smtClean="0"/>
              <a:t>. </a:t>
            </a:r>
          </a:p>
          <a:p>
            <a:pPr algn="l">
              <a:lnSpc>
                <a:spcPct val="114000"/>
              </a:lnSpc>
              <a:buClr>
                <a:srgbClr val="92D050"/>
              </a:buClr>
              <a:buFont typeface="Arial" charset="0"/>
              <a:buChar char="•"/>
            </a:pPr>
            <a:r>
              <a:rPr lang="en-US" sz="1200" dirty="0" err="1" smtClean="0"/>
              <a:t>Deze</a:t>
            </a:r>
            <a:r>
              <a:rPr lang="en-US" sz="1200" dirty="0" smtClean="0"/>
              <a:t> kun je </a:t>
            </a:r>
            <a:r>
              <a:rPr lang="en-US" sz="1200" dirty="0" err="1" smtClean="0"/>
              <a:t>maken</a:t>
            </a:r>
            <a:r>
              <a:rPr lang="en-US" sz="1200" dirty="0" smtClean="0"/>
              <a:t> via je </a:t>
            </a:r>
            <a:r>
              <a:rPr lang="en-US" sz="1200" dirty="0" err="1" smtClean="0"/>
              <a:t>eigen</a:t>
            </a:r>
            <a:r>
              <a:rPr lang="en-US" sz="1200" dirty="0" smtClean="0"/>
              <a:t> Alpe d’HuZes </a:t>
            </a:r>
            <a:r>
              <a:rPr lang="en-US" sz="1200" dirty="0" err="1" smtClean="0"/>
              <a:t>actiepagina</a:t>
            </a:r>
            <a:r>
              <a:rPr lang="en-US" sz="1200" dirty="0" smtClean="0"/>
              <a:t>. </a:t>
            </a:r>
          </a:p>
          <a:p>
            <a:pPr algn="l">
              <a:lnSpc>
                <a:spcPct val="114000"/>
              </a:lnSpc>
              <a:buClr>
                <a:srgbClr val="92D050"/>
              </a:buClr>
              <a:buFont typeface="Arial" charset="0"/>
              <a:buChar char="•"/>
            </a:pPr>
            <a:r>
              <a:rPr lang="en-US" sz="1200" dirty="0" err="1" smtClean="0"/>
              <a:t>Klik</a:t>
            </a:r>
            <a:r>
              <a:rPr lang="en-US" sz="1200" dirty="0" smtClean="0"/>
              <a:t> op ‘</a:t>
            </a:r>
            <a:r>
              <a:rPr lang="en-US" sz="1200" dirty="0" err="1" smtClean="0"/>
              <a:t>Bedrijf</a:t>
            </a:r>
            <a:r>
              <a:rPr lang="en-US" sz="1200" dirty="0" smtClean="0"/>
              <a:t>’ </a:t>
            </a:r>
            <a:r>
              <a:rPr lang="en-US" sz="1200" dirty="0" err="1" smtClean="0"/>
              <a:t>voor</a:t>
            </a:r>
            <a:r>
              <a:rPr lang="en-US" sz="1200" dirty="0" smtClean="0"/>
              <a:t> het </a:t>
            </a:r>
            <a:r>
              <a:rPr lang="en-US" sz="1200" dirty="0" err="1" smtClean="0"/>
              <a:t>maken</a:t>
            </a:r>
            <a:r>
              <a:rPr lang="en-US" sz="1200" dirty="0" smtClean="0"/>
              <a:t> van de </a:t>
            </a:r>
            <a:r>
              <a:rPr lang="en-US" sz="1200" dirty="0" err="1" smtClean="0"/>
              <a:t>factuur</a:t>
            </a:r>
            <a:r>
              <a:rPr lang="en-US" sz="1200" dirty="0" smtClean="0"/>
              <a:t>,</a:t>
            </a:r>
          </a:p>
          <a:p>
            <a:pPr algn="l">
              <a:lnSpc>
                <a:spcPct val="114000"/>
              </a:lnSpc>
              <a:buClr>
                <a:srgbClr val="92D050"/>
              </a:buClr>
              <a:buFont typeface="Arial" charset="0"/>
              <a:buChar char="•"/>
            </a:pPr>
            <a:r>
              <a:rPr lang="en-US" sz="1200" dirty="0" err="1" smtClean="0"/>
              <a:t>Zet</a:t>
            </a:r>
            <a:r>
              <a:rPr lang="en-US" sz="1200" dirty="0" smtClean="0"/>
              <a:t> de </a:t>
            </a:r>
            <a:r>
              <a:rPr lang="en-US" sz="1200" dirty="0" err="1" smtClean="0"/>
              <a:t>donateur</a:t>
            </a:r>
            <a:r>
              <a:rPr lang="en-US" sz="1200" dirty="0" smtClean="0"/>
              <a:t> (&lt; 500 euro) </a:t>
            </a:r>
            <a:r>
              <a:rPr lang="en-US" sz="1200" dirty="0" err="1" smtClean="0"/>
              <a:t>als</a:t>
            </a:r>
            <a:r>
              <a:rPr lang="en-US" sz="1200" dirty="0" smtClean="0"/>
              <a:t> ‘Vriend’ op </a:t>
            </a:r>
          </a:p>
          <a:p>
            <a:pPr algn="l">
              <a:lnSpc>
                <a:spcPct val="114000"/>
              </a:lnSpc>
              <a:buClr>
                <a:srgbClr val="92D050"/>
              </a:buClr>
            </a:pPr>
            <a:r>
              <a:rPr lang="en-US" sz="1200" dirty="0" smtClean="0"/>
              <a:t>  www.bigchallenge.eu</a:t>
            </a:r>
            <a:endParaRPr lang="nl-NL" sz="1200" dirty="0" smtClean="0"/>
          </a:p>
          <a:p>
            <a:endParaRPr lang="nl-NL" dirty="0"/>
          </a:p>
        </p:txBody>
      </p:sp>
      <p:sp>
        <p:nvSpPr>
          <p:cNvPr id="4" name="Tijdelijke aanduiding voor dianummer 3"/>
          <p:cNvSpPr>
            <a:spLocks noGrp="1"/>
          </p:cNvSpPr>
          <p:nvPr>
            <p:ph type="sldNum" sz="quarter" idx="10"/>
          </p:nvPr>
        </p:nvSpPr>
        <p:spPr/>
        <p:txBody>
          <a:bodyPr/>
          <a:lstStyle/>
          <a:p>
            <a:fld id="{96946BC9-5744-4A31-85B1-B96E6D6C4B23}" type="slidenum">
              <a:rPr lang="nl-NL" smtClean="0"/>
              <a:pPr/>
              <a:t>26</a:t>
            </a:fld>
            <a:endParaRPr lang="nl-NL"/>
          </a:p>
        </p:txBody>
      </p:sp>
    </p:spTree>
    <p:extLst>
      <p:ext uri="{BB962C8B-B14F-4D97-AF65-F5344CB8AC3E}">
        <p14:creationId xmlns:p14="http://schemas.microsoft.com/office/powerpoint/2010/main" val="290785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b="1" dirty="0" smtClean="0"/>
              <a:t>Om een medische verklaring te krijgen, volg je de volgende stappen:</a:t>
            </a:r>
          </a:p>
          <a:p>
            <a:pPr rtl="0"/>
            <a:r>
              <a:rPr lang="nl-NL" dirty="0" smtClean="0"/>
              <a:t>Alle vragen dienen te worden ingevuld bij het inschrijven, het is verplicht om alles direct juist in te vullen, slechts enkele gegevens kunnen later worden aangepast.</a:t>
            </a:r>
          </a:p>
          <a:p>
            <a:pPr rtl="0"/>
            <a:r>
              <a:rPr lang="nl-NL" dirty="0" smtClean="0"/>
              <a:t>Print de gegevens van de inschrijving uit en neem deze mee naar een arts.</a:t>
            </a:r>
          </a:p>
          <a:p>
            <a:pPr rtl="0"/>
            <a:r>
              <a:rPr lang="nl-NL" dirty="0" smtClean="0"/>
              <a:t>Print het formulier ‘Lichamelijk onderzoek’ en ‘Medische verklaring’ uit, beide moeten worden ingevuld en ondertekend door een arts.</a:t>
            </a:r>
          </a:p>
          <a:p>
            <a:pPr rtl="0"/>
            <a:r>
              <a:rPr lang="nl-NL" dirty="0" smtClean="0"/>
              <a:t>De genoemde formulieren neem je mee naar je huisarts, sportarts of andere arts  van jouw keuze.  De arts zal je lichamelijk onderzoeken. Op het formulier 'Lichamelijk onderzoek' vind je de onderdelen van het onderzoek.  Als dit basisonderzoek aanleiding geeft tot meer onderzoek en/of testen zal je arts dit met je bespreken en laten uitvoeren. Denk hierbij aan een bloedonderzoek, een inspanningstest of een ECG. Het staat je uiteraard vrij om zelf een uitgebreidere sportmedische keuring te laten uitvoeren. Alpe d’HuZes moedigt iedereen aan zorgvuldig met je lichaam om te gaan, zeker gelet op de forse fysieke inspanning die je gaat leveren in Frankrijk.</a:t>
            </a:r>
          </a:p>
          <a:p>
            <a:endParaRPr lang="nl-NL" dirty="0"/>
          </a:p>
        </p:txBody>
      </p:sp>
      <p:sp>
        <p:nvSpPr>
          <p:cNvPr id="4" name="Tijdelijke aanduiding voor dianummer 3"/>
          <p:cNvSpPr>
            <a:spLocks noGrp="1"/>
          </p:cNvSpPr>
          <p:nvPr>
            <p:ph type="sldNum" sz="quarter" idx="10"/>
          </p:nvPr>
        </p:nvSpPr>
        <p:spPr/>
        <p:txBody>
          <a:bodyPr/>
          <a:lstStyle/>
          <a:p>
            <a:fld id="{96946BC9-5744-4A31-85B1-B96E6D6C4B23}" type="slidenum">
              <a:rPr lang="nl-NL" smtClean="0"/>
              <a:pPr/>
              <a:t>33</a:t>
            </a:fld>
            <a:endParaRPr lang="nl-NL"/>
          </a:p>
        </p:txBody>
      </p:sp>
    </p:spTree>
    <p:extLst>
      <p:ext uri="{BB962C8B-B14F-4D97-AF65-F5344CB8AC3E}">
        <p14:creationId xmlns:p14="http://schemas.microsoft.com/office/powerpoint/2010/main" val="348975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6946BC9-5744-4A31-85B1-B96E6D6C4B23}" type="slidenum">
              <a:rPr lang="nl-NL" smtClean="0"/>
              <a:pPr/>
              <a:t>37</a:t>
            </a:fld>
            <a:endParaRPr lang="nl-NL"/>
          </a:p>
        </p:txBody>
      </p:sp>
    </p:spTree>
    <p:extLst>
      <p:ext uri="{BB962C8B-B14F-4D97-AF65-F5344CB8AC3E}">
        <p14:creationId xmlns:p14="http://schemas.microsoft.com/office/powerpoint/2010/main" val="197491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nl-NL" dirty="0" smtClean="0"/>
              <a:t>Klik om de stijl te bewerken</a:t>
            </a:r>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rgbClr val="92D05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26-1-2015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86206860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26-1-2015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49756340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26-1-2015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335045659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lvl1pPr marL="342900" indent="-342900">
              <a:buFontTx/>
              <a:buBlip>
                <a:blip r:embed="rId2"/>
              </a:buBlip>
              <a:defRPr sz="2800"/>
            </a:lvl1pPr>
            <a:lvl2pPr marL="742950" indent="-285750">
              <a:buFontTx/>
              <a:buBlip>
                <a:blip r:embed="rId2"/>
              </a:buBlip>
              <a:defRPr sz="2600"/>
            </a:lvl2pPr>
            <a:lvl3pPr marL="1143000" indent="-228600">
              <a:buFontTx/>
              <a:buBlip>
                <a:blip r:embed="rId2"/>
              </a:buBlip>
              <a:defRPr/>
            </a:lvl3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26-1-2015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157891952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2FFF5740-DBF7-44AD-8A2A-E595EF1A6768}" type="datetimeFigureOut">
              <a:rPr lang="nl-NL" smtClean="0"/>
              <a:pPr/>
              <a:t>26-1-2015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212434863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FFF5740-DBF7-44AD-8A2A-E595EF1A6768}" type="datetimeFigureOut">
              <a:rPr lang="nl-NL" smtClean="0"/>
              <a:pPr/>
              <a:t>26-1-2015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418030352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FFF5740-DBF7-44AD-8A2A-E595EF1A6768}" type="datetimeFigureOut">
              <a:rPr lang="nl-NL" smtClean="0"/>
              <a:pPr/>
              <a:t>26-1-2015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391951606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FFF5740-DBF7-44AD-8A2A-E595EF1A6768}" type="datetimeFigureOut">
              <a:rPr lang="nl-NL" smtClean="0"/>
              <a:pPr/>
              <a:t>26-1-2015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169782493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FFF5740-DBF7-44AD-8A2A-E595EF1A6768}" type="datetimeFigureOut">
              <a:rPr lang="nl-NL" smtClean="0"/>
              <a:pPr/>
              <a:t>26-1-2015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257733665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FFF5740-DBF7-44AD-8A2A-E595EF1A6768}" type="datetimeFigureOut">
              <a:rPr lang="nl-NL" smtClean="0"/>
              <a:pPr/>
              <a:t>26-1-2015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30561584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FFF5740-DBF7-44AD-8A2A-E595EF1A6768}" type="datetimeFigureOut">
              <a:rPr lang="nl-NL" smtClean="0"/>
              <a:pPr/>
              <a:t>26-1-2015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DD13491-7B5E-4400-AB7C-344B8938541F}" type="slidenum">
              <a:rPr lang="nl-NL" smtClean="0"/>
              <a:pPr/>
              <a:t>‹nr.›</a:t>
            </a:fld>
            <a:endParaRPr lang="nl-NL"/>
          </a:p>
        </p:txBody>
      </p:sp>
    </p:spTree>
    <p:extLst>
      <p:ext uri="{BB962C8B-B14F-4D97-AF65-F5344CB8AC3E}">
        <p14:creationId xmlns:p14="http://schemas.microsoft.com/office/powerpoint/2010/main" val="86966243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F5740-DBF7-44AD-8A2A-E595EF1A6768}" type="datetimeFigureOut">
              <a:rPr lang="nl-NL" smtClean="0"/>
              <a:pPr/>
              <a:t>26-1-2015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13491-7B5E-4400-AB7C-344B8938541F}" type="slidenum">
              <a:rPr lang="nl-NL" smtClean="0"/>
              <a:pPr/>
              <a:t>‹nr.›</a:t>
            </a:fld>
            <a:endParaRPr lang="nl-NL"/>
          </a:p>
        </p:txBody>
      </p:sp>
      <p:pic>
        <p:nvPicPr>
          <p:cNvPr id="1026" name="Picture 2" descr="O:\33 - BIG Challenge\Presentatie\Big Challenge PP Ernie3.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585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txStyles>
    <p:titleStyle>
      <a:lvl1pPr algn="l" defTabSz="914400" rtl="0" eaLnBrk="1" latinLnBrk="0" hangingPunct="1">
        <a:spcBef>
          <a:spcPct val="0"/>
        </a:spcBef>
        <a:buNone/>
        <a:defRPr sz="4400" b="1"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Big_Challgenge_2015_NL_WMV.wm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hans.nachtweh@kpnmail.n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1077913"/>
          </a:xfrm>
          <a:prstGeom prst="rect">
            <a:avLst/>
          </a:prstGeom>
          <a:noFill/>
          <a:ln w="9525">
            <a:noFill/>
            <a:miter lim="800000"/>
            <a:headEnd/>
            <a:tailEnd/>
          </a:ln>
        </p:spPr>
        <p:txBody>
          <a:bodyPr>
            <a:spAutoFit/>
          </a:bodyPr>
          <a:lstStyle/>
          <a:p>
            <a:pPr algn="r"/>
            <a:r>
              <a:rPr lang="nl-NL" sz="3200" dirty="0"/>
              <a:t>BIG Challenge-bijeenkomst   </a:t>
            </a:r>
          </a:p>
          <a:p>
            <a:pPr algn="r"/>
            <a:r>
              <a:rPr lang="nl-NL" sz="3200" dirty="0" smtClean="0"/>
              <a:t>26 januari 2015</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268181962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0106"/>
            <a:ext cx="9184141" cy="6888106"/>
          </a:xfrm>
        </p:spPr>
      </p:pic>
      <p:sp>
        <p:nvSpPr>
          <p:cNvPr id="5" name="Tekstvak 4"/>
          <p:cNvSpPr txBox="1"/>
          <p:nvPr/>
        </p:nvSpPr>
        <p:spPr>
          <a:xfrm>
            <a:off x="1691680" y="274638"/>
            <a:ext cx="6264696" cy="707886"/>
          </a:xfrm>
          <a:prstGeom prst="rect">
            <a:avLst/>
          </a:prstGeom>
          <a:noFill/>
        </p:spPr>
        <p:txBody>
          <a:bodyPr wrap="square" rtlCol="0">
            <a:spAutoFit/>
          </a:bodyPr>
          <a:lstStyle/>
          <a:p>
            <a:r>
              <a:rPr lang="nl-NL" sz="4000" b="1" dirty="0" smtClean="0">
                <a:solidFill>
                  <a:schemeClr val="bg1"/>
                </a:solidFill>
              </a:rPr>
              <a:t>Benefietavond Oirschot</a:t>
            </a:r>
            <a:endParaRPr lang="nl-NL" sz="4000" b="1" dirty="0">
              <a:solidFill>
                <a:schemeClr val="bg1"/>
              </a:solidFill>
            </a:endParaRPr>
          </a:p>
        </p:txBody>
      </p:sp>
    </p:spTree>
    <p:extLst>
      <p:ext uri="{BB962C8B-B14F-4D97-AF65-F5344CB8AC3E}">
        <p14:creationId xmlns:p14="http://schemas.microsoft.com/office/powerpoint/2010/main" val="57968285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116632"/>
            <a:ext cx="4464496" cy="6310242"/>
          </a:xfrm>
        </p:spPr>
      </p:pic>
    </p:spTree>
    <p:extLst>
      <p:ext uri="{BB962C8B-B14F-4D97-AF65-F5344CB8AC3E}">
        <p14:creationId xmlns:p14="http://schemas.microsoft.com/office/powerpoint/2010/main" val="61748399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Boerenpicknick</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1000" y="1672431"/>
            <a:ext cx="5842000" cy="4381500"/>
          </a:xfrm>
        </p:spPr>
      </p:pic>
    </p:spTree>
    <p:extLst>
      <p:ext uri="{BB962C8B-B14F-4D97-AF65-F5344CB8AC3E}">
        <p14:creationId xmlns:p14="http://schemas.microsoft.com/office/powerpoint/2010/main" val="391932710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pPr algn="l"/>
            <a:r>
              <a:rPr lang="en-US" smtClean="0"/>
              <a:t>Brainstorm in groepen</a:t>
            </a:r>
            <a:endParaRPr lang="nl-NL" smtClean="0"/>
          </a:p>
        </p:txBody>
      </p:sp>
      <p:sp>
        <p:nvSpPr>
          <p:cNvPr id="13315" name="Tijdelijke aanduiding voor inhoud 2"/>
          <p:cNvSpPr>
            <a:spLocks noGrp="1"/>
          </p:cNvSpPr>
          <p:nvPr>
            <p:ph idx="1"/>
          </p:nvPr>
        </p:nvSpPr>
        <p:spPr>
          <a:xfrm>
            <a:off x="468313" y="1557338"/>
            <a:ext cx="8229600" cy="4352925"/>
          </a:xfrm>
        </p:spPr>
        <p:txBody>
          <a:bodyPr/>
          <a:lstStyle/>
          <a:p>
            <a:r>
              <a:rPr lang="en-US" sz="2400" dirty="0" err="1" smtClean="0"/>
              <a:t>Groepen</a:t>
            </a:r>
            <a:r>
              <a:rPr lang="en-US" sz="2400" dirty="0" smtClean="0"/>
              <a:t> van 8 </a:t>
            </a:r>
            <a:r>
              <a:rPr lang="en-US" sz="2400" dirty="0" err="1" smtClean="0"/>
              <a:t>personen</a:t>
            </a:r>
            <a:endParaRPr lang="en-US" sz="2400" dirty="0" smtClean="0"/>
          </a:p>
          <a:p>
            <a:r>
              <a:rPr lang="en-US" sz="2400" dirty="0" smtClean="0"/>
              <a:t>Mix </a:t>
            </a:r>
            <a:r>
              <a:rPr lang="en-US" sz="2400" dirty="0" err="1" smtClean="0"/>
              <a:t>uit</a:t>
            </a:r>
            <a:r>
              <a:rPr lang="en-US" sz="2400" dirty="0" smtClean="0"/>
              <a:t> diverse teams</a:t>
            </a:r>
          </a:p>
          <a:p>
            <a:r>
              <a:rPr lang="en-US" sz="2400" dirty="0" err="1" smtClean="0"/>
              <a:t>Zet</a:t>
            </a:r>
            <a:r>
              <a:rPr lang="en-US" sz="2400" dirty="0" smtClean="0"/>
              <a:t> je </a:t>
            </a:r>
            <a:r>
              <a:rPr lang="en-US" sz="2400" dirty="0" err="1" smtClean="0"/>
              <a:t>ideeën</a:t>
            </a:r>
            <a:r>
              <a:rPr lang="en-US" sz="2400" dirty="0" smtClean="0"/>
              <a:t> op </a:t>
            </a:r>
            <a:r>
              <a:rPr lang="en-US" sz="2400" dirty="0" err="1" smtClean="0"/>
              <a:t>vel</a:t>
            </a:r>
            <a:r>
              <a:rPr lang="en-US" sz="2400" dirty="0" smtClean="0"/>
              <a:t> </a:t>
            </a:r>
            <a:r>
              <a:rPr lang="en-US" sz="2400" dirty="0" err="1" smtClean="0"/>
              <a:t>papier</a:t>
            </a:r>
            <a:endParaRPr lang="en-US" sz="2400" dirty="0" smtClean="0"/>
          </a:p>
          <a:p>
            <a:r>
              <a:rPr lang="en-US" sz="2400" dirty="0" err="1" smtClean="0"/>
              <a:t>Maak</a:t>
            </a:r>
            <a:r>
              <a:rPr lang="en-US" sz="2400" dirty="0" smtClean="0"/>
              <a:t> </a:t>
            </a:r>
            <a:r>
              <a:rPr lang="en-US" sz="2400" dirty="0" err="1" smtClean="0"/>
              <a:t>een</a:t>
            </a:r>
            <a:r>
              <a:rPr lang="en-US" sz="2400" dirty="0" smtClean="0"/>
              <a:t> top 3 van </a:t>
            </a:r>
            <a:r>
              <a:rPr lang="en-US" sz="2400" dirty="0" err="1" smtClean="0"/>
              <a:t>beste</a:t>
            </a:r>
            <a:r>
              <a:rPr lang="en-US" sz="2400" dirty="0" smtClean="0"/>
              <a:t> </a:t>
            </a:r>
            <a:r>
              <a:rPr lang="en-US" sz="2400" dirty="0" err="1" smtClean="0"/>
              <a:t>ideeën</a:t>
            </a:r>
            <a:endParaRPr lang="en-US" sz="2400" dirty="0" smtClean="0"/>
          </a:p>
          <a:p>
            <a:r>
              <a:rPr lang="en-US" sz="2400" dirty="0" err="1" smtClean="0"/>
              <a:t>Kleine</a:t>
            </a:r>
            <a:r>
              <a:rPr lang="en-US" sz="2400" dirty="0" smtClean="0"/>
              <a:t> </a:t>
            </a:r>
            <a:r>
              <a:rPr lang="en-US" sz="2400" dirty="0" err="1" smtClean="0"/>
              <a:t>selectie</a:t>
            </a:r>
            <a:r>
              <a:rPr lang="en-US" sz="2400" dirty="0" smtClean="0"/>
              <a:t> </a:t>
            </a:r>
            <a:r>
              <a:rPr lang="en-US" sz="2400" dirty="0" err="1" smtClean="0"/>
              <a:t>wordt</a:t>
            </a:r>
            <a:r>
              <a:rPr lang="en-US" sz="2400" dirty="0" smtClean="0"/>
              <a:t> </a:t>
            </a:r>
            <a:r>
              <a:rPr lang="en-US" sz="2400" dirty="0" err="1" smtClean="0"/>
              <a:t>gepresenteerd</a:t>
            </a:r>
            <a:endParaRPr lang="en-US" sz="2400" dirty="0" smtClean="0"/>
          </a:p>
          <a:p>
            <a:endParaRPr lang="nl-NL" sz="2400" dirty="0" smtClean="0"/>
          </a:p>
          <a:p>
            <a:pPr>
              <a:buFont typeface="Arial" charset="0"/>
              <a:buNone/>
            </a:pPr>
            <a:r>
              <a:rPr lang="en-US" sz="2400" dirty="0" smtClean="0"/>
              <a:t>Je </a:t>
            </a:r>
            <a:r>
              <a:rPr lang="en-US" sz="2400" dirty="0" err="1" smtClean="0"/>
              <a:t>ontvangt</a:t>
            </a:r>
            <a:r>
              <a:rPr lang="en-US" sz="2400" dirty="0" smtClean="0"/>
              <a:t> </a:t>
            </a:r>
            <a:r>
              <a:rPr lang="en-US" sz="2400" dirty="0" err="1" smtClean="0"/>
              <a:t>alle</a:t>
            </a:r>
            <a:r>
              <a:rPr lang="en-US" sz="2400" dirty="0" smtClean="0"/>
              <a:t> </a:t>
            </a:r>
            <a:r>
              <a:rPr lang="en-US" sz="2400" dirty="0" err="1" smtClean="0"/>
              <a:t>ideeën</a:t>
            </a:r>
            <a:r>
              <a:rPr lang="en-US" sz="2400" dirty="0" smtClean="0"/>
              <a:t> per mail</a:t>
            </a:r>
          </a:p>
        </p:txBody>
      </p:sp>
    </p:spTree>
    <p:extLst>
      <p:ext uri="{BB962C8B-B14F-4D97-AF65-F5344CB8AC3E}">
        <p14:creationId xmlns:p14="http://schemas.microsoft.com/office/powerpoint/2010/main" val="57605606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pPr algn="l"/>
            <a:r>
              <a:rPr lang="en-US" smtClean="0"/>
              <a:t>Presentatie sponsorideeën</a:t>
            </a:r>
            <a:endParaRPr lang="nl-NL" smtClean="0"/>
          </a:p>
        </p:txBody>
      </p:sp>
      <p:sp>
        <p:nvSpPr>
          <p:cNvPr id="14339" name="Tijdelijke aanduiding voor inhoud 2"/>
          <p:cNvSpPr>
            <a:spLocks noGrp="1"/>
          </p:cNvSpPr>
          <p:nvPr>
            <p:ph idx="1"/>
          </p:nvPr>
        </p:nvSpPr>
        <p:spPr>
          <a:xfrm>
            <a:off x="468313" y="1773238"/>
            <a:ext cx="8229600" cy="4352925"/>
          </a:xfrm>
        </p:spPr>
        <p:txBody>
          <a:bodyPr/>
          <a:lstStyle/>
          <a:p>
            <a:pPr>
              <a:buFont typeface="Arial" charset="0"/>
              <a:buNone/>
            </a:pPr>
            <a:r>
              <a:rPr lang="en-US" sz="2800" dirty="0" err="1" smtClean="0"/>
              <a:t>Korte</a:t>
            </a:r>
            <a:r>
              <a:rPr lang="en-US" sz="2800" dirty="0" smtClean="0"/>
              <a:t> </a:t>
            </a:r>
            <a:r>
              <a:rPr lang="en-US" sz="2800" dirty="0" err="1" smtClean="0"/>
              <a:t>presentatie</a:t>
            </a:r>
            <a:r>
              <a:rPr lang="en-US" sz="2800" dirty="0" smtClean="0"/>
              <a:t> </a:t>
            </a:r>
            <a:r>
              <a:rPr lang="en-US" sz="2800" dirty="0" err="1" smtClean="0"/>
              <a:t>drie</a:t>
            </a:r>
            <a:r>
              <a:rPr lang="en-US" sz="2800" dirty="0" smtClean="0"/>
              <a:t> </a:t>
            </a:r>
            <a:r>
              <a:rPr lang="en-US" sz="2800" dirty="0" err="1" smtClean="0"/>
              <a:t>keigoede</a:t>
            </a:r>
            <a:r>
              <a:rPr lang="en-US" sz="2800" dirty="0" smtClean="0"/>
              <a:t> </a:t>
            </a:r>
            <a:r>
              <a:rPr lang="en-US" sz="2800" dirty="0" err="1" smtClean="0"/>
              <a:t>ideeën</a:t>
            </a:r>
            <a:endParaRPr lang="nl-NL" sz="2800" dirty="0" smtClean="0"/>
          </a:p>
        </p:txBody>
      </p:sp>
    </p:spTree>
    <p:extLst>
      <p:ext uri="{BB962C8B-B14F-4D97-AF65-F5344CB8AC3E}">
        <p14:creationId xmlns:p14="http://schemas.microsoft.com/office/powerpoint/2010/main" val="31159369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en-US" smtClean="0"/>
              <a:t>Onderwerpen</a:t>
            </a:r>
            <a:endParaRPr lang="nl-NL" smtClean="0"/>
          </a:p>
        </p:txBody>
      </p:sp>
      <p:sp>
        <p:nvSpPr>
          <p:cNvPr id="3" name="Tijdelijke aanduiding voor inhoud 2"/>
          <p:cNvSpPr>
            <a:spLocks noGrp="1"/>
          </p:cNvSpPr>
          <p:nvPr>
            <p:ph idx="1"/>
          </p:nvPr>
        </p:nvSpPr>
        <p:spPr>
          <a:xfrm>
            <a:off x="457200" y="1412875"/>
            <a:ext cx="8229600" cy="4713288"/>
          </a:xfrm>
        </p:spPr>
        <p:txBody>
          <a:bodyPr>
            <a:normAutofit/>
          </a:bodyPr>
          <a:lstStyle/>
          <a:p>
            <a:pPr>
              <a:buFont typeface="Arial" pitchFamily="34" charset="0"/>
              <a:buChar char="•"/>
              <a:defRPr/>
            </a:pPr>
            <a:r>
              <a:rPr lang="nl-NL" dirty="0" smtClean="0"/>
              <a:t>Sponsoring</a:t>
            </a:r>
            <a:endParaRPr lang="nl-NL" dirty="0"/>
          </a:p>
          <a:p>
            <a:pPr>
              <a:buFont typeface="Arial" pitchFamily="34" charset="0"/>
              <a:buChar char="•"/>
              <a:defRPr/>
            </a:pPr>
            <a:r>
              <a:rPr lang="en-US" dirty="0" err="1" smtClean="0"/>
              <a:t>Actiepagina’s</a:t>
            </a:r>
            <a:endParaRPr lang="en-US" dirty="0" smtClean="0"/>
          </a:p>
          <a:p>
            <a:pPr>
              <a:buFont typeface="Arial" pitchFamily="34" charset="0"/>
              <a:buChar char="•"/>
              <a:defRPr/>
            </a:pPr>
            <a:r>
              <a:rPr lang="en-US" dirty="0" err="1" smtClean="0"/>
              <a:t>Trainingen</a:t>
            </a:r>
            <a:r>
              <a:rPr lang="en-US" dirty="0" smtClean="0"/>
              <a:t> en </a:t>
            </a:r>
            <a:r>
              <a:rPr lang="en-US" dirty="0" err="1" smtClean="0"/>
              <a:t>bijeenkomsten</a:t>
            </a:r>
            <a:endParaRPr lang="nl-NL" dirty="0" smtClean="0"/>
          </a:p>
          <a:p>
            <a:pPr>
              <a:buFont typeface="Arial" pitchFamily="34" charset="0"/>
              <a:buChar char="•"/>
              <a:defRPr/>
            </a:pPr>
            <a:r>
              <a:rPr lang="nl-NL" dirty="0" smtClean="0"/>
              <a:t>Medische verklaring</a:t>
            </a:r>
          </a:p>
          <a:p>
            <a:pPr>
              <a:buFont typeface="Arial" pitchFamily="34" charset="0"/>
              <a:buChar char="•"/>
              <a:defRPr/>
            </a:pPr>
            <a:r>
              <a:rPr lang="nl-NL" dirty="0" smtClean="0"/>
              <a:t>Appartementen</a:t>
            </a:r>
            <a:endParaRPr lang="nl-NL" dirty="0"/>
          </a:p>
          <a:p>
            <a:pPr>
              <a:buFont typeface="Arial" pitchFamily="34" charset="0"/>
              <a:buChar char="•"/>
              <a:defRPr/>
            </a:pPr>
            <a:r>
              <a:rPr lang="nl-NL" dirty="0" smtClean="0"/>
              <a:t>Oproep </a:t>
            </a:r>
            <a:r>
              <a:rPr lang="nl-NL" dirty="0"/>
              <a:t>vrijwilligers en </a:t>
            </a:r>
            <a:r>
              <a:rPr lang="nl-NL" dirty="0" smtClean="0"/>
              <a:t>zussen</a:t>
            </a:r>
          </a:p>
          <a:p>
            <a:pPr>
              <a:buFont typeface="Arial" pitchFamily="34" charset="0"/>
              <a:buChar char="•"/>
              <a:defRPr/>
            </a:pPr>
            <a:r>
              <a:rPr lang="nl-NL" dirty="0" smtClean="0"/>
              <a:t>T-shirts BIG Challenge</a:t>
            </a:r>
          </a:p>
          <a:p>
            <a:pPr>
              <a:buFont typeface="Arial" pitchFamily="34" charset="0"/>
              <a:buChar char="•"/>
              <a:defRPr/>
            </a:pPr>
            <a:r>
              <a:rPr lang="nl-NL" dirty="0" smtClean="0"/>
              <a:t>Mededelingen teams en </a:t>
            </a:r>
            <a:r>
              <a:rPr lang="nl-NL" dirty="0" err="1" smtClean="0"/>
              <a:t>cie’s</a:t>
            </a:r>
            <a:endParaRPr lang="nl-NL" dirty="0"/>
          </a:p>
        </p:txBody>
      </p:sp>
    </p:spTree>
    <p:extLst>
      <p:ext uri="{BB962C8B-B14F-4D97-AF65-F5344CB8AC3E}">
        <p14:creationId xmlns:p14="http://schemas.microsoft.com/office/powerpoint/2010/main" val="2422407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noFill/>
        </p:spPr>
        <p:txBody>
          <a:bodyPr/>
          <a:lstStyle/>
          <a:p>
            <a:r>
              <a:rPr lang="en-US" dirty="0" smtClean="0"/>
              <a:t>Film BIG Challenge</a:t>
            </a:r>
            <a:endParaRPr lang="nl-NL" dirty="0" smtClean="0"/>
          </a:p>
        </p:txBody>
      </p:sp>
      <p:sp>
        <p:nvSpPr>
          <p:cNvPr id="15363" name="Tijdelijke aanduiding voor inhoud 2"/>
          <p:cNvSpPr>
            <a:spLocks noGrp="1"/>
          </p:cNvSpPr>
          <p:nvPr>
            <p:ph idx="1"/>
          </p:nvPr>
        </p:nvSpPr>
        <p:spPr/>
        <p:txBody>
          <a:bodyPr/>
          <a:lstStyle/>
          <a:p>
            <a:r>
              <a:rPr lang="en-US" smtClean="0"/>
              <a:t>filmpje</a:t>
            </a:r>
            <a:endParaRPr lang="nl-NL" smtClean="0"/>
          </a:p>
        </p:txBody>
      </p:sp>
      <p:pic>
        <p:nvPicPr>
          <p:cNvPr id="2" name="Afbeelding 1">
            <a:hlinkClick r:id="rId2" action="ppaction://hlinkfile"/>
          </p:cNvPr>
          <p:cNvPicPr>
            <a:picLocks noChangeAspect="1"/>
          </p:cNvPicPr>
          <p:nvPr/>
        </p:nvPicPr>
        <p:blipFill>
          <a:blip r:embed="rId3"/>
          <a:stretch>
            <a:fillRect/>
          </a:stretch>
        </p:blipFill>
        <p:spPr>
          <a:xfrm>
            <a:off x="-324544" y="1196752"/>
            <a:ext cx="9958214" cy="5625558"/>
          </a:xfrm>
          <a:prstGeom prst="rect">
            <a:avLst/>
          </a:prstGeom>
        </p:spPr>
      </p:pic>
    </p:spTree>
    <p:extLst>
      <p:ext uri="{BB962C8B-B14F-4D97-AF65-F5344CB8AC3E}">
        <p14:creationId xmlns:p14="http://schemas.microsoft.com/office/powerpoint/2010/main" val="338376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Sponsoring</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378231048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en-US" dirty="0" err="1" smtClean="0"/>
              <a:t>Tellerstand</a:t>
            </a:r>
            <a:r>
              <a:rPr lang="en-US" dirty="0" smtClean="0"/>
              <a:t> BIG Challenge</a:t>
            </a:r>
            <a:endParaRPr lang="nl-NL" dirty="0" smtClean="0"/>
          </a:p>
        </p:txBody>
      </p:sp>
      <p:sp>
        <p:nvSpPr>
          <p:cNvPr id="16387" name="Tijdelijke aanduiding voor inhoud 2"/>
          <p:cNvSpPr>
            <a:spLocks noGrp="1"/>
          </p:cNvSpPr>
          <p:nvPr>
            <p:ph idx="1"/>
          </p:nvPr>
        </p:nvSpPr>
        <p:spPr>
          <a:noFill/>
        </p:spPr>
        <p:txBody>
          <a:bodyPr/>
          <a:lstStyle/>
          <a:p>
            <a:pPr>
              <a:buFont typeface="Arial" charset="0"/>
              <a:buNone/>
            </a:pPr>
            <a:r>
              <a:rPr lang="nl-NL" sz="4000" b="1" dirty="0" smtClean="0">
                <a:solidFill>
                  <a:srgbClr val="FF0000"/>
                </a:solidFill>
              </a:rPr>
              <a:t>Stand donaties : € 110.299</a:t>
            </a:r>
          </a:p>
          <a:p>
            <a:pPr>
              <a:buFont typeface="Arial" charset="0"/>
              <a:buNone/>
            </a:pPr>
            <a:r>
              <a:rPr lang="nl-NL" sz="1600" b="1" dirty="0" smtClean="0">
                <a:solidFill>
                  <a:srgbClr val="FF0000"/>
                </a:solidFill>
              </a:rPr>
              <a:t>Stand 2014</a:t>
            </a:r>
            <a:r>
              <a:rPr lang="en-US" sz="1600" dirty="0" smtClean="0">
                <a:solidFill>
                  <a:srgbClr val="FF0000"/>
                </a:solidFill>
              </a:rPr>
              <a:t>: </a:t>
            </a:r>
            <a:r>
              <a:rPr lang="nl-NL" sz="1600" dirty="0" smtClean="0">
                <a:solidFill>
                  <a:srgbClr val="FF0000"/>
                </a:solidFill>
              </a:rPr>
              <a:t>€ 68.000</a:t>
            </a:r>
          </a:p>
          <a:p>
            <a:pPr>
              <a:buFont typeface="Arial" charset="0"/>
              <a:buNone/>
            </a:pPr>
            <a:endParaRPr lang="nl-NL" sz="1600" dirty="0" smtClean="0">
              <a:solidFill>
                <a:srgbClr val="FF0000"/>
              </a:solidFill>
            </a:endParaRPr>
          </a:p>
          <a:p>
            <a:pPr>
              <a:buFont typeface="Arial" charset="0"/>
              <a:buNone/>
            </a:pPr>
            <a:endParaRPr lang="nl-NL" sz="1600" dirty="0" smtClean="0">
              <a:solidFill>
                <a:srgbClr val="FF0000"/>
              </a:solidFill>
            </a:endParaRPr>
          </a:p>
          <a:p>
            <a:pPr algn="ctr">
              <a:buFont typeface="Arial" charset="0"/>
              <a:buNone/>
            </a:pPr>
            <a:r>
              <a:rPr lang="nl-NL" sz="9600" b="1" dirty="0" smtClean="0">
                <a:solidFill>
                  <a:srgbClr val="FF0000"/>
                </a:solidFill>
              </a:rPr>
              <a:t>GOED BEZIG!</a:t>
            </a:r>
          </a:p>
          <a:p>
            <a:pPr>
              <a:buFont typeface="Arial" charset="0"/>
              <a:buNone/>
            </a:pPr>
            <a:endParaRPr lang="en-US" sz="1600" dirty="0" smtClean="0">
              <a:solidFill>
                <a:srgbClr val="FF0000"/>
              </a:solidFill>
            </a:endParaRPr>
          </a:p>
          <a:p>
            <a:pPr>
              <a:buFont typeface="Arial" charset="0"/>
              <a:buNone/>
            </a:pPr>
            <a:endParaRPr lang="en-US" sz="1600" dirty="0" smtClean="0">
              <a:solidFill>
                <a:srgbClr val="FF0000"/>
              </a:solidFill>
            </a:endParaRPr>
          </a:p>
          <a:p>
            <a:pPr>
              <a:buFont typeface="Arial" charset="0"/>
              <a:buNone/>
            </a:pPr>
            <a:endParaRPr lang="nl-NL" sz="1600" dirty="0" smtClean="0">
              <a:solidFill>
                <a:srgbClr val="FF0000"/>
              </a:solidFill>
            </a:endParaRPr>
          </a:p>
        </p:txBody>
      </p:sp>
    </p:spTree>
    <p:extLst>
      <p:ext uri="{BB962C8B-B14F-4D97-AF65-F5344CB8AC3E}">
        <p14:creationId xmlns:p14="http://schemas.microsoft.com/office/powerpoint/2010/main" val="332710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4" end="4"/>
                                            </p:txEl>
                                          </p:spTgt>
                                        </p:tgtEl>
                                        <p:attrNameLst>
                                          <p:attrName>style.visibility</p:attrName>
                                        </p:attrNameLst>
                                      </p:cBhvr>
                                      <p:to>
                                        <p:strVal val="visible"/>
                                      </p:to>
                                    </p:set>
                                    <p:anim calcmode="lin" valueType="num">
                                      <p:cBhvr additive="base">
                                        <p:cTn id="7"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en-US" dirty="0" err="1" smtClean="0"/>
              <a:t>Spelregels</a:t>
            </a:r>
            <a:r>
              <a:rPr lang="en-US" dirty="0" smtClean="0"/>
              <a:t> </a:t>
            </a:r>
            <a:r>
              <a:rPr lang="en-US" dirty="0" err="1" smtClean="0"/>
              <a:t>sponsorwerving</a:t>
            </a:r>
            <a:endParaRPr lang="nl-NL" dirty="0" smtClean="0"/>
          </a:p>
        </p:txBody>
      </p:sp>
      <p:sp>
        <p:nvSpPr>
          <p:cNvPr id="5" name="Tijdelijke aanduiding voor inhoud 2"/>
          <p:cNvSpPr txBox="1">
            <a:spLocks/>
          </p:cNvSpPr>
          <p:nvPr/>
        </p:nvSpPr>
        <p:spPr bwMode="auto">
          <a:xfrm>
            <a:off x="468313" y="1412875"/>
            <a:ext cx="8229600" cy="4640263"/>
          </a:xfrm>
          <a:prstGeom prst="rect">
            <a:avLst/>
          </a:prstGeom>
          <a:noFill/>
          <a:ln w="9525">
            <a:noFill/>
            <a:miter lim="800000"/>
            <a:headEnd/>
            <a:tailEnd/>
          </a:ln>
        </p:spPr>
        <p:txBody>
          <a:bodyPr/>
          <a:lstStyle/>
          <a:p>
            <a:pPr marL="342900" indent="-342900" algn="l" eaLnBrk="0" hangingPunct="0">
              <a:spcBef>
                <a:spcPct val="20000"/>
              </a:spcBef>
              <a:buClr>
                <a:srgbClr val="92D050"/>
              </a:buClr>
              <a:buFont typeface="Arial" charset="0"/>
              <a:buChar char="•"/>
              <a:defRPr/>
            </a:pPr>
            <a:r>
              <a:rPr lang="en-US" sz="2400" dirty="0" smtClean="0">
                <a:latin typeface="+mn-lt"/>
              </a:rPr>
              <a:t>Sponsor </a:t>
            </a:r>
            <a:r>
              <a:rPr lang="en-US" sz="2400" dirty="0" err="1">
                <a:latin typeface="+mn-lt"/>
              </a:rPr>
              <a:t>benaderen</a:t>
            </a:r>
            <a:r>
              <a:rPr lang="en-US" sz="2400" dirty="0">
                <a:latin typeface="+mn-lt"/>
              </a:rPr>
              <a:t>? </a:t>
            </a:r>
            <a:r>
              <a:rPr lang="en-US" sz="2400" dirty="0" err="1">
                <a:latin typeface="+mn-lt"/>
              </a:rPr>
              <a:t>Raadpleeg</a:t>
            </a:r>
            <a:r>
              <a:rPr lang="en-US" sz="2400" dirty="0">
                <a:latin typeface="+mn-lt"/>
              </a:rPr>
              <a:t> </a:t>
            </a:r>
            <a:r>
              <a:rPr lang="en-US" sz="2400" dirty="0" err="1">
                <a:latin typeface="+mn-lt"/>
              </a:rPr>
              <a:t>eerst</a:t>
            </a:r>
            <a:r>
              <a:rPr lang="en-US" sz="2400" dirty="0">
                <a:latin typeface="+mn-lt"/>
              </a:rPr>
              <a:t> de </a:t>
            </a:r>
            <a:r>
              <a:rPr lang="en-US" sz="2400" dirty="0" err="1" smtClean="0">
                <a:latin typeface="+mn-lt"/>
              </a:rPr>
              <a:t>sponsorlijst</a:t>
            </a:r>
            <a:r>
              <a:rPr lang="en-US" sz="2400" dirty="0" smtClean="0">
                <a:latin typeface="+mn-lt"/>
              </a:rPr>
              <a:t> op</a:t>
            </a:r>
          </a:p>
          <a:p>
            <a:pPr algn="ctr" eaLnBrk="0" hangingPunct="0">
              <a:spcBef>
                <a:spcPct val="20000"/>
              </a:spcBef>
              <a:buClr>
                <a:srgbClr val="92D050"/>
              </a:buClr>
              <a:defRPr/>
            </a:pPr>
            <a:r>
              <a:rPr lang="en-US" sz="3600" b="1" dirty="0">
                <a:solidFill>
                  <a:srgbClr val="92D050"/>
                </a:solidFill>
              </a:rPr>
              <a:t>d</a:t>
            </a:r>
            <a:r>
              <a:rPr lang="en-US" sz="3600" b="1" dirty="0" smtClean="0">
                <a:solidFill>
                  <a:srgbClr val="92D050"/>
                </a:solidFill>
              </a:rPr>
              <a:t>eelnemers.bigchallenge.eu</a:t>
            </a:r>
            <a:endParaRPr lang="en-US" sz="3600" b="1" dirty="0">
              <a:solidFill>
                <a:srgbClr val="92D050"/>
              </a:solidFill>
            </a:endParaRPr>
          </a:p>
          <a:p>
            <a:pPr marL="342900" indent="-342900" algn="l" eaLnBrk="0" hangingPunct="0">
              <a:spcBef>
                <a:spcPct val="20000"/>
              </a:spcBef>
              <a:buClr>
                <a:srgbClr val="92D050"/>
              </a:buClr>
              <a:buFont typeface="Arial" charset="0"/>
              <a:buChar char="•"/>
              <a:defRPr/>
            </a:pPr>
            <a:r>
              <a:rPr lang="en-US" sz="2400" dirty="0" err="1">
                <a:latin typeface="+mn-lt"/>
              </a:rPr>
              <a:t>Nieuwe</a:t>
            </a:r>
            <a:r>
              <a:rPr lang="en-US" sz="2400" dirty="0">
                <a:latin typeface="+mn-lt"/>
              </a:rPr>
              <a:t> </a:t>
            </a:r>
            <a:r>
              <a:rPr lang="en-US" sz="2400" dirty="0" err="1">
                <a:latin typeface="+mn-lt"/>
              </a:rPr>
              <a:t>potentiële</a:t>
            </a:r>
            <a:r>
              <a:rPr lang="en-US" sz="2400" dirty="0">
                <a:latin typeface="+mn-lt"/>
              </a:rPr>
              <a:t> sponsor: </a:t>
            </a:r>
            <a:r>
              <a:rPr lang="en-US" sz="2400" dirty="0" err="1">
                <a:latin typeface="+mn-lt"/>
              </a:rPr>
              <a:t>zelf</a:t>
            </a:r>
            <a:r>
              <a:rPr lang="en-US" sz="2400" dirty="0">
                <a:latin typeface="+mn-lt"/>
              </a:rPr>
              <a:t> </a:t>
            </a:r>
            <a:r>
              <a:rPr lang="en-US" sz="2400" dirty="0" err="1">
                <a:latin typeface="+mn-lt"/>
              </a:rPr>
              <a:t>toevoegen</a:t>
            </a:r>
            <a:r>
              <a:rPr lang="en-US" sz="2400" dirty="0">
                <a:latin typeface="+mn-lt"/>
              </a:rPr>
              <a:t> </a:t>
            </a:r>
            <a:r>
              <a:rPr lang="en-US" sz="2400" dirty="0" err="1">
                <a:latin typeface="+mn-lt"/>
              </a:rPr>
              <a:t>aan</a:t>
            </a:r>
            <a:r>
              <a:rPr lang="en-US" sz="2400" dirty="0">
                <a:latin typeface="+mn-lt"/>
              </a:rPr>
              <a:t> de </a:t>
            </a:r>
            <a:r>
              <a:rPr lang="en-US" sz="2400" dirty="0" err="1">
                <a:latin typeface="+mn-lt"/>
              </a:rPr>
              <a:t>lijst</a:t>
            </a:r>
            <a:endParaRPr lang="en-US" sz="2400" dirty="0">
              <a:latin typeface="+mn-lt"/>
            </a:endParaRPr>
          </a:p>
          <a:p>
            <a:pPr marL="342900" indent="-342900" algn="l" eaLnBrk="0" hangingPunct="0">
              <a:spcBef>
                <a:spcPct val="20000"/>
              </a:spcBef>
              <a:buClr>
                <a:srgbClr val="92D050"/>
              </a:buClr>
              <a:buFont typeface="Arial" charset="0"/>
              <a:buChar char="•"/>
              <a:defRPr/>
            </a:pPr>
            <a:r>
              <a:rPr lang="en-US" sz="2400" dirty="0">
                <a:latin typeface="+mn-lt"/>
              </a:rPr>
              <a:t>‘</a:t>
            </a:r>
            <a:r>
              <a:rPr lang="en-US" sz="2400" dirty="0" err="1">
                <a:latin typeface="+mn-lt"/>
              </a:rPr>
              <a:t>Bezette</a:t>
            </a:r>
            <a:r>
              <a:rPr lang="en-US" sz="2400" dirty="0">
                <a:latin typeface="+mn-lt"/>
              </a:rPr>
              <a:t>’ sponsor: stem </a:t>
            </a:r>
            <a:r>
              <a:rPr lang="en-US" sz="2400" dirty="0" err="1">
                <a:latin typeface="+mn-lt"/>
              </a:rPr>
              <a:t>af</a:t>
            </a:r>
            <a:r>
              <a:rPr lang="en-US" sz="2400" dirty="0">
                <a:latin typeface="+mn-lt"/>
              </a:rPr>
              <a:t> met </a:t>
            </a:r>
            <a:r>
              <a:rPr lang="en-US" sz="2400" dirty="0" err="1">
                <a:latin typeface="+mn-lt"/>
              </a:rPr>
              <a:t>verantwoordelijke</a:t>
            </a:r>
            <a:r>
              <a:rPr lang="en-US" sz="2400" dirty="0">
                <a:latin typeface="+mn-lt"/>
              </a:rPr>
              <a:t> </a:t>
            </a:r>
            <a:r>
              <a:rPr lang="en-US" sz="2400" dirty="0" err="1">
                <a:latin typeface="+mn-lt"/>
              </a:rPr>
              <a:t>fietser</a:t>
            </a:r>
            <a:endParaRPr lang="en-US" sz="2400" dirty="0">
              <a:latin typeface="+mn-lt"/>
            </a:endParaRPr>
          </a:p>
          <a:p>
            <a:pPr marL="342900" indent="-342900" algn="l" eaLnBrk="0" hangingPunct="0">
              <a:spcBef>
                <a:spcPct val="20000"/>
              </a:spcBef>
              <a:buClr>
                <a:srgbClr val="92D050"/>
              </a:buClr>
              <a:buFont typeface="Arial" charset="0"/>
              <a:buChar char="•"/>
              <a:defRPr/>
            </a:pPr>
            <a:r>
              <a:rPr lang="en-US" sz="2400" dirty="0" err="1">
                <a:latin typeface="+mn-lt"/>
              </a:rPr>
              <a:t>Samen</a:t>
            </a:r>
            <a:r>
              <a:rPr lang="en-US" sz="2400" dirty="0">
                <a:latin typeface="+mn-lt"/>
              </a:rPr>
              <a:t> </a:t>
            </a:r>
            <a:r>
              <a:rPr lang="en-US" sz="2400" dirty="0" err="1">
                <a:latin typeface="+mn-lt"/>
              </a:rPr>
              <a:t>oppakken</a:t>
            </a:r>
            <a:r>
              <a:rPr lang="en-US" sz="2400" dirty="0">
                <a:latin typeface="+mn-lt"/>
              </a:rPr>
              <a:t> </a:t>
            </a:r>
            <a:r>
              <a:rPr lang="en-US" sz="2400" dirty="0" err="1">
                <a:latin typeface="+mn-lt"/>
              </a:rPr>
              <a:t>samen</a:t>
            </a:r>
            <a:r>
              <a:rPr lang="en-US" sz="2400" dirty="0">
                <a:latin typeface="+mn-lt"/>
              </a:rPr>
              <a:t> </a:t>
            </a:r>
            <a:r>
              <a:rPr lang="en-US" sz="2400" dirty="0" err="1">
                <a:latin typeface="+mn-lt"/>
              </a:rPr>
              <a:t>overleggen</a:t>
            </a:r>
            <a:endParaRPr lang="en-US" sz="2400" dirty="0">
              <a:latin typeface="+mn-lt"/>
            </a:endParaRPr>
          </a:p>
          <a:p>
            <a:pPr marL="342900" indent="-342900" algn="l" eaLnBrk="0" hangingPunct="0">
              <a:spcBef>
                <a:spcPct val="20000"/>
              </a:spcBef>
              <a:buClr>
                <a:srgbClr val="92D050"/>
              </a:buClr>
              <a:buFont typeface="Arial" charset="0"/>
              <a:buChar char="•"/>
              <a:defRPr/>
            </a:pPr>
            <a:r>
              <a:rPr lang="en-US" sz="2400" dirty="0">
                <a:latin typeface="+mn-lt"/>
              </a:rPr>
              <a:t>Sponsor over de </a:t>
            </a:r>
            <a:r>
              <a:rPr lang="en-US" sz="2400" dirty="0" err="1">
                <a:latin typeface="+mn-lt"/>
              </a:rPr>
              <a:t>streep</a:t>
            </a:r>
            <a:r>
              <a:rPr lang="en-US" sz="2400" dirty="0">
                <a:latin typeface="+mn-lt"/>
              </a:rPr>
              <a:t>: leg het vast in de </a:t>
            </a:r>
            <a:r>
              <a:rPr lang="en-US" sz="2400" dirty="0" err="1">
                <a:latin typeface="+mn-lt"/>
              </a:rPr>
              <a:t>lijst</a:t>
            </a:r>
            <a:endParaRPr lang="en-US" sz="2400" dirty="0">
              <a:latin typeface="+mn-lt"/>
            </a:endParaRPr>
          </a:p>
          <a:p>
            <a:pPr marL="342900" indent="-342900" algn="l" eaLnBrk="0" hangingPunct="0">
              <a:spcBef>
                <a:spcPct val="20000"/>
              </a:spcBef>
              <a:buFont typeface="Arial" charset="0"/>
              <a:buChar char="•"/>
              <a:defRPr/>
            </a:pPr>
            <a:endParaRPr lang="en-US" sz="2400" dirty="0">
              <a:latin typeface="+mn-lt"/>
            </a:endParaRPr>
          </a:p>
          <a:p>
            <a:pPr marL="342900" indent="-342900" algn="l" eaLnBrk="0" hangingPunct="0">
              <a:spcBef>
                <a:spcPct val="20000"/>
              </a:spcBef>
              <a:buFont typeface="Arial" charset="0"/>
              <a:buChar char="•"/>
              <a:defRPr/>
            </a:pPr>
            <a:r>
              <a:rPr lang="en-US" sz="2400" b="1" dirty="0" err="1">
                <a:latin typeface="+mn-lt"/>
              </a:rPr>
              <a:t>Voorkom</a:t>
            </a:r>
            <a:r>
              <a:rPr lang="en-US" sz="2400" b="1" dirty="0">
                <a:latin typeface="+mn-lt"/>
              </a:rPr>
              <a:t> </a:t>
            </a:r>
            <a:r>
              <a:rPr lang="en-US" sz="2400" b="1" dirty="0" err="1">
                <a:latin typeface="+mn-lt"/>
              </a:rPr>
              <a:t>dat</a:t>
            </a:r>
            <a:r>
              <a:rPr lang="en-US" sz="2400" b="1" dirty="0">
                <a:latin typeface="+mn-lt"/>
              </a:rPr>
              <a:t> </a:t>
            </a:r>
            <a:r>
              <a:rPr lang="en-US" sz="2400" b="1" dirty="0" err="1">
                <a:latin typeface="+mn-lt"/>
              </a:rPr>
              <a:t>meerdere</a:t>
            </a:r>
            <a:r>
              <a:rPr lang="en-US" sz="2400" b="1" dirty="0">
                <a:latin typeface="+mn-lt"/>
              </a:rPr>
              <a:t> </a:t>
            </a:r>
            <a:r>
              <a:rPr lang="en-US" sz="2400" b="1" dirty="0" err="1">
                <a:latin typeface="+mn-lt"/>
              </a:rPr>
              <a:t>mensen</a:t>
            </a:r>
            <a:r>
              <a:rPr lang="en-US" sz="2400" b="1" dirty="0">
                <a:latin typeface="+mn-lt"/>
              </a:rPr>
              <a:t> 1 sponsor </a:t>
            </a:r>
            <a:r>
              <a:rPr lang="en-US" sz="2400" b="1" dirty="0" err="1">
                <a:latin typeface="+mn-lt"/>
              </a:rPr>
              <a:t>benaderen</a:t>
            </a:r>
            <a:endParaRPr lang="en-US" sz="2400" b="1" dirty="0">
              <a:latin typeface="+mn-lt"/>
            </a:endParaRPr>
          </a:p>
          <a:p>
            <a:pPr marL="342900" indent="-342900" eaLnBrk="0" hangingPunct="0">
              <a:spcBef>
                <a:spcPct val="20000"/>
              </a:spcBef>
              <a:buFont typeface="Arial" charset="0"/>
              <a:buChar char="•"/>
              <a:defRPr/>
            </a:pPr>
            <a:endParaRPr lang="en-US" sz="2800" dirty="0">
              <a:latin typeface="+mn-lt"/>
            </a:endParaRPr>
          </a:p>
          <a:p>
            <a:pPr marL="342900" indent="-342900" eaLnBrk="0" hangingPunct="0">
              <a:spcBef>
                <a:spcPct val="20000"/>
              </a:spcBef>
              <a:buFont typeface="Arial" charset="0"/>
              <a:buChar char="•"/>
              <a:defRPr/>
            </a:pPr>
            <a:endParaRPr lang="en-US" sz="2800" dirty="0">
              <a:latin typeface="+mn-lt"/>
            </a:endParaRPr>
          </a:p>
          <a:p>
            <a:pPr marL="342900" indent="-342900" eaLnBrk="0" hangingPunct="0">
              <a:spcBef>
                <a:spcPct val="20000"/>
              </a:spcBef>
              <a:buFont typeface="Arial" charset="0"/>
              <a:buChar char="•"/>
              <a:defRPr/>
            </a:pPr>
            <a:endParaRPr lang="en-US" sz="2800" dirty="0">
              <a:latin typeface="+mn-lt"/>
            </a:endParaRPr>
          </a:p>
          <a:p>
            <a:pPr marL="342900" indent="-342900" eaLnBrk="0" hangingPunct="0">
              <a:spcBef>
                <a:spcPct val="20000"/>
              </a:spcBef>
              <a:buFont typeface="Arial" charset="0"/>
              <a:buChar char="•"/>
              <a:defRPr/>
            </a:pPr>
            <a:endParaRPr lang="nl-NL" sz="2800" dirty="0">
              <a:latin typeface="+mn-lt"/>
            </a:endParaRPr>
          </a:p>
        </p:txBody>
      </p:sp>
    </p:spTree>
    <p:extLst>
      <p:ext uri="{BB962C8B-B14F-4D97-AF65-F5344CB8AC3E}">
        <p14:creationId xmlns:p14="http://schemas.microsoft.com/office/powerpoint/2010/main" val="421941948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en-US" smtClean="0"/>
              <a:t>Agenda</a:t>
            </a:r>
            <a:endParaRPr lang="nl-NL" smtClean="0"/>
          </a:p>
        </p:txBody>
      </p:sp>
      <p:sp>
        <p:nvSpPr>
          <p:cNvPr id="14339" name="Tijdelijke aanduiding voor inhoud 2"/>
          <p:cNvSpPr>
            <a:spLocks noGrp="1"/>
          </p:cNvSpPr>
          <p:nvPr>
            <p:ph idx="1"/>
          </p:nvPr>
        </p:nvSpPr>
        <p:spPr/>
        <p:txBody>
          <a:bodyPr/>
          <a:lstStyle/>
          <a:p>
            <a:r>
              <a:rPr lang="en-US" dirty="0" smtClean="0"/>
              <a:t>Welkom</a:t>
            </a:r>
          </a:p>
          <a:p>
            <a:r>
              <a:rPr lang="en-US" dirty="0" err="1" smtClean="0"/>
              <a:t>Anniek</a:t>
            </a:r>
            <a:r>
              <a:rPr lang="en-US" dirty="0" smtClean="0"/>
              <a:t> </a:t>
            </a:r>
            <a:r>
              <a:rPr lang="en-US" dirty="0" err="1" smtClean="0"/>
              <a:t>Goossens</a:t>
            </a:r>
            <a:r>
              <a:rPr lang="en-US" dirty="0" smtClean="0"/>
              <a:t>-Van der </a:t>
            </a:r>
            <a:r>
              <a:rPr lang="en-US" dirty="0" err="1" smtClean="0"/>
              <a:t>Waart</a:t>
            </a:r>
            <a:r>
              <a:rPr lang="en-US" dirty="0"/>
              <a:t> </a:t>
            </a:r>
            <a:r>
              <a:rPr lang="en-US" dirty="0" smtClean="0"/>
              <a:t>– </a:t>
            </a:r>
            <a:r>
              <a:rPr lang="en-US" dirty="0" err="1" smtClean="0"/>
              <a:t>Radboud</a:t>
            </a:r>
            <a:r>
              <a:rPr lang="en-US" dirty="0" smtClean="0"/>
              <a:t> UMC</a:t>
            </a:r>
          </a:p>
          <a:p>
            <a:r>
              <a:rPr lang="en-US" dirty="0" smtClean="0"/>
              <a:t>Brainstorm </a:t>
            </a:r>
            <a:r>
              <a:rPr lang="en-US" dirty="0" err="1" smtClean="0"/>
              <a:t>sponsoracties</a:t>
            </a:r>
            <a:r>
              <a:rPr lang="en-US" dirty="0" smtClean="0"/>
              <a:t> en </a:t>
            </a:r>
            <a:r>
              <a:rPr lang="en-US" dirty="0" err="1" smtClean="0"/>
              <a:t>pauze</a:t>
            </a:r>
            <a:endParaRPr lang="en-US" dirty="0" smtClean="0"/>
          </a:p>
          <a:p>
            <a:r>
              <a:rPr lang="en-US" dirty="0" err="1" smtClean="0"/>
              <a:t>Rondje</a:t>
            </a:r>
            <a:r>
              <a:rPr lang="en-US" dirty="0" smtClean="0"/>
              <a:t> </a:t>
            </a:r>
            <a:r>
              <a:rPr lang="en-US" dirty="0" err="1" smtClean="0"/>
              <a:t>sponsorideeën</a:t>
            </a:r>
            <a:endParaRPr lang="en-US" dirty="0" smtClean="0"/>
          </a:p>
          <a:p>
            <a:r>
              <a:rPr lang="en-US" dirty="0" err="1" smtClean="0"/>
              <a:t>Mededelingen</a:t>
            </a:r>
            <a:r>
              <a:rPr lang="en-US" dirty="0" smtClean="0"/>
              <a:t> BIG Challenge</a:t>
            </a:r>
          </a:p>
          <a:p>
            <a:r>
              <a:rPr lang="en-US" dirty="0" err="1" smtClean="0"/>
              <a:t>Mededelingen</a:t>
            </a:r>
            <a:r>
              <a:rPr lang="en-US" dirty="0" smtClean="0"/>
              <a:t> teams</a:t>
            </a:r>
          </a:p>
          <a:p>
            <a:endParaRPr lang="en-US" dirty="0" smtClean="0"/>
          </a:p>
          <a:p>
            <a:endParaRPr lang="nl-NL" dirty="0" smtClean="0"/>
          </a:p>
        </p:txBody>
      </p:sp>
    </p:spTree>
    <p:extLst>
      <p:ext uri="{BB962C8B-B14F-4D97-AF65-F5344CB8AC3E}">
        <p14:creationId xmlns:p14="http://schemas.microsoft.com/office/powerpoint/2010/main" val="657826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Sponsorpakketten</a:t>
            </a:r>
            <a:endParaRPr lang="nl-NL" dirty="0"/>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9800" y="1124744"/>
            <a:ext cx="9161821" cy="5285107"/>
          </a:xfrm>
          <a:prstGeom prst="rect">
            <a:avLst/>
          </a:prstGeom>
        </p:spPr>
      </p:pic>
    </p:spTree>
    <p:extLst>
      <p:ext uri="{BB962C8B-B14F-4D97-AF65-F5344CB8AC3E}">
        <p14:creationId xmlns:p14="http://schemas.microsoft.com/office/powerpoint/2010/main" val="415789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lgn="ctr">
              <a:buNone/>
            </a:pPr>
            <a:r>
              <a:rPr lang="nl-NL" sz="5400" b="1" dirty="0">
                <a:solidFill>
                  <a:srgbClr val="FF0000"/>
                </a:solidFill>
              </a:rPr>
              <a:t>Sponsorlogo’s aanleveren </a:t>
            </a:r>
            <a:br>
              <a:rPr lang="nl-NL" sz="5400" b="1" dirty="0">
                <a:solidFill>
                  <a:srgbClr val="FF0000"/>
                </a:solidFill>
              </a:rPr>
            </a:br>
            <a:r>
              <a:rPr lang="nl-NL" sz="5400" b="1" dirty="0">
                <a:solidFill>
                  <a:srgbClr val="FF0000"/>
                </a:solidFill>
              </a:rPr>
              <a:t>voor 1 maart!</a:t>
            </a:r>
          </a:p>
        </p:txBody>
      </p:sp>
    </p:spTree>
    <p:extLst>
      <p:ext uri="{BB962C8B-B14F-4D97-AF65-F5344CB8AC3E}">
        <p14:creationId xmlns:p14="http://schemas.microsoft.com/office/powerpoint/2010/main" val="354683429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normAutofit/>
          </a:bodyPr>
          <a:lstStyle/>
          <a:p>
            <a:r>
              <a:rPr lang="nl-NL" dirty="0" smtClean="0"/>
              <a:t>Sponsorlogo’s aanleveren </a:t>
            </a:r>
          </a:p>
        </p:txBody>
      </p:sp>
      <p:sp>
        <p:nvSpPr>
          <p:cNvPr id="31747" name="Tijdelijke aanduiding voor inhoud 2"/>
          <p:cNvSpPr>
            <a:spLocks noGrp="1"/>
          </p:cNvSpPr>
          <p:nvPr>
            <p:ph idx="1"/>
          </p:nvPr>
        </p:nvSpPr>
        <p:spPr>
          <a:xfrm>
            <a:off x="457200" y="1412875"/>
            <a:ext cx="8435975" cy="4713288"/>
          </a:xfrm>
        </p:spPr>
        <p:txBody>
          <a:bodyPr/>
          <a:lstStyle/>
          <a:p>
            <a:pPr>
              <a:buClr>
                <a:srgbClr val="92D050"/>
              </a:buClr>
              <a:buFont typeface="Arial" charset="0"/>
              <a:buNone/>
            </a:pPr>
            <a:r>
              <a:rPr lang="nl-NL" dirty="0" smtClean="0"/>
              <a:t>T.b.v. wielerkleding en website</a:t>
            </a:r>
          </a:p>
          <a:p>
            <a:pPr>
              <a:buClr>
                <a:srgbClr val="92D050"/>
              </a:buClr>
              <a:buFont typeface="Arial" charset="0"/>
              <a:buNone/>
            </a:pPr>
            <a:endParaRPr lang="nl-NL" dirty="0" smtClean="0"/>
          </a:p>
          <a:p>
            <a:pPr>
              <a:buClr>
                <a:srgbClr val="92D050"/>
              </a:buClr>
            </a:pPr>
            <a:r>
              <a:rPr lang="nl-NL" dirty="0" smtClean="0"/>
              <a:t>Logo’s sturen naar </a:t>
            </a:r>
            <a:r>
              <a:rPr lang="nl-NL" dirty="0" err="1" smtClean="0">
                <a:hlinkClick r:id="rId2"/>
              </a:rPr>
              <a:t>hans.nachtweh</a:t>
            </a:r>
            <a:r>
              <a:rPr lang="nl-NL" dirty="0" smtClean="0">
                <a:hlinkClick r:id="rId2"/>
              </a:rPr>
              <a:t>@</a:t>
            </a:r>
            <a:r>
              <a:rPr lang="nl-NL" dirty="0" err="1" smtClean="0">
                <a:hlinkClick r:id="rId2"/>
              </a:rPr>
              <a:t>kpnmail.nl</a:t>
            </a:r>
            <a:endParaRPr lang="nl-NL" dirty="0" smtClean="0"/>
          </a:p>
          <a:p>
            <a:pPr>
              <a:buClr>
                <a:srgbClr val="92D050"/>
              </a:buClr>
            </a:pPr>
            <a:r>
              <a:rPr lang="nl-NL" dirty="0" smtClean="0"/>
              <a:t>I.v.m. controle bruikbaarheid logo en efficiëntie</a:t>
            </a:r>
          </a:p>
          <a:p>
            <a:pPr>
              <a:buClr>
                <a:srgbClr val="92D050"/>
              </a:buClr>
            </a:pPr>
            <a:r>
              <a:rPr lang="nl-NL" dirty="0" smtClean="0"/>
              <a:t>Hans verzorgt aanleveren bij Alpe d’HuZes</a:t>
            </a:r>
          </a:p>
          <a:p>
            <a:pPr>
              <a:buNone/>
            </a:pPr>
            <a:endParaRPr lang="en-US" dirty="0" smtClean="0">
              <a:sym typeface="Wingdings" pitchFamily="2" charset="2"/>
            </a:endParaRPr>
          </a:p>
          <a:p>
            <a:pPr>
              <a:buNone/>
            </a:pPr>
            <a:r>
              <a:rPr lang="en-US" dirty="0" smtClean="0">
                <a:sym typeface="Wingdings" pitchFamily="2" charset="2"/>
              </a:rPr>
              <a:t> </a:t>
            </a:r>
            <a:r>
              <a:rPr lang="en-US" dirty="0" err="1" smtClean="0"/>
              <a:t>Stuur</a:t>
            </a:r>
            <a:r>
              <a:rPr lang="en-US" dirty="0" smtClean="0"/>
              <a:t> de logo’s </a:t>
            </a:r>
            <a:r>
              <a:rPr lang="en-US" dirty="0" err="1" smtClean="0"/>
              <a:t>als</a:t>
            </a:r>
            <a:r>
              <a:rPr lang="en-US" dirty="0" smtClean="0"/>
              <a:t> eps </a:t>
            </a:r>
            <a:r>
              <a:rPr lang="en-US" dirty="0" err="1" smtClean="0"/>
              <a:t>én</a:t>
            </a:r>
            <a:r>
              <a:rPr lang="en-US" dirty="0" smtClean="0"/>
              <a:t> jpg-</a:t>
            </a:r>
            <a:r>
              <a:rPr lang="en-US" dirty="0" err="1" smtClean="0"/>
              <a:t>bestand</a:t>
            </a:r>
            <a:endParaRPr lang="en-US" dirty="0" smtClean="0"/>
          </a:p>
          <a:p>
            <a:endParaRPr lang="nl-NL" dirty="0" smtClean="0"/>
          </a:p>
        </p:txBody>
      </p:sp>
    </p:spTree>
    <p:extLst>
      <p:ext uri="{BB962C8B-B14F-4D97-AF65-F5344CB8AC3E}">
        <p14:creationId xmlns:p14="http://schemas.microsoft.com/office/powerpoint/2010/main" val="2854173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nl-NL" smtClean="0"/>
              <a:t>Hoe logo’s aanleveren?</a:t>
            </a:r>
          </a:p>
        </p:txBody>
      </p:sp>
      <p:sp>
        <p:nvSpPr>
          <p:cNvPr id="3" name="Tijdelijke aanduiding voor inhoud 2"/>
          <p:cNvSpPr>
            <a:spLocks noGrp="1"/>
          </p:cNvSpPr>
          <p:nvPr>
            <p:ph idx="1"/>
          </p:nvPr>
        </p:nvSpPr>
        <p:spPr/>
        <p:txBody>
          <a:bodyPr>
            <a:normAutofit fontScale="92500" lnSpcReduction="10000"/>
          </a:bodyPr>
          <a:lstStyle/>
          <a:p>
            <a:pPr>
              <a:buClr>
                <a:srgbClr val="92D050"/>
              </a:buClr>
              <a:buFont typeface="Arial" pitchFamily="34" charset="0"/>
              <a:buChar char="•"/>
              <a:defRPr/>
            </a:pPr>
            <a:r>
              <a:rPr lang="en-US" sz="2600" dirty="0" err="1" smtClean="0"/>
              <a:t>Vermeld</a:t>
            </a:r>
            <a:r>
              <a:rPr lang="en-US" sz="2600" dirty="0" smtClean="0"/>
              <a:t> </a:t>
            </a:r>
            <a:r>
              <a:rPr lang="en-US" sz="2600" dirty="0" err="1" smtClean="0"/>
              <a:t>bij</a:t>
            </a:r>
            <a:r>
              <a:rPr lang="en-US" sz="2600" dirty="0" smtClean="0"/>
              <a:t> </a:t>
            </a:r>
            <a:r>
              <a:rPr lang="en-US" sz="2600" dirty="0" err="1" smtClean="0"/>
              <a:t>aanleveren</a:t>
            </a:r>
            <a:r>
              <a:rPr lang="en-US" sz="2600" dirty="0" smtClean="0"/>
              <a:t> logo’s:</a:t>
            </a:r>
          </a:p>
          <a:p>
            <a:pPr lvl="1">
              <a:buClr>
                <a:srgbClr val="92D050"/>
              </a:buClr>
              <a:buFontTx/>
              <a:buChar char="-"/>
              <a:defRPr/>
            </a:pPr>
            <a:r>
              <a:rPr lang="en-US" dirty="0" smtClean="0"/>
              <a:t>Sponsor van </a:t>
            </a:r>
            <a:r>
              <a:rPr lang="en-US" dirty="0" err="1" smtClean="0"/>
              <a:t>welk</a:t>
            </a:r>
            <a:r>
              <a:rPr lang="en-US" dirty="0" smtClean="0"/>
              <a:t> team</a:t>
            </a:r>
          </a:p>
          <a:p>
            <a:pPr lvl="1">
              <a:buClr>
                <a:srgbClr val="92D050"/>
              </a:buClr>
              <a:buFontTx/>
              <a:buChar char="-"/>
              <a:defRPr/>
            </a:pPr>
            <a:r>
              <a:rPr lang="en-US" dirty="0" err="1" smtClean="0"/>
              <a:t>Soort</a:t>
            </a:r>
            <a:r>
              <a:rPr lang="en-US" dirty="0" smtClean="0"/>
              <a:t> sponsor (</a:t>
            </a:r>
            <a:r>
              <a:rPr lang="en-US" dirty="0" err="1" smtClean="0"/>
              <a:t>ventiel</a:t>
            </a:r>
            <a:r>
              <a:rPr lang="en-US" dirty="0" smtClean="0"/>
              <a:t>, </a:t>
            </a:r>
            <a:r>
              <a:rPr lang="en-US" dirty="0" err="1" smtClean="0"/>
              <a:t>spaak</a:t>
            </a:r>
            <a:r>
              <a:rPr lang="en-US" dirty="0" smtClean="0"/>
              <a:t>, </a:t>
            </a:r>
            <a:r>
              <a:rPr lang="en-US" dirty="0" err="1" smtClean="0"/>
              <a:t>zadel</a:t>
            </a:r>
            <a:r>
              <a:rPr lang="en-US" dirty="0" smtClean="0"/>
              <a:t>, </a:t>
            </a:r>
            <a:r>
              <a:rPr lang="en-US" dirty="0" err="1" smtClean="0"/>
              <a:t>stuur</a:t>
            </a:r>
            <a:r>
              <a:rPr lang="en-US" dirty="0" smtClean="0"/>
              <a:t>, </a:t>
            </a:r>
            <a:r>
              <a:rPr lang="en-US" dirty="0" err="1" smtClean="0"/>
              <a:t>wiel</a:t>
            </a:r>
            <a:r>
              <a:rPr lang="en-US" dirty="0" smtClean="0"/>
              <a:t>)</a:t>
            </a:r>
          </a:p>
          <a:p>
            <a:pPr lvl="1">
              <a:buClr>
                <a:srgbClr val="92D050"/>
              </a:buClr>
              <a:buFontTx/>
              <a:buChar char="-"/>
              <a:defRPr/>
            </a:pPr>
            <a:r>
              <a:rPr lang="en-US" dirty="0" err="1" smtClean="0"/>
              <a:t>Volledige</a:t>
            </a:r>
            <a:r>
              <a:rPr lang="en-US" dirty="0" smtClean="0"/>
              <a:t> </a:t>
            </a:r>
            <a:r>
              <a:rPr lang="en-US" dirty="0" err="1" smtClean="0"/>
              <a:t>naam</a:t>
            </a:r>
            <a:r>
              <a:rPr lang="en-US" dirty="0" smtClean="0"/>
              <a:t> van de sponsor</a:t>
            </a:r>
          </a:p>
          <a:p>
            <a:pPr lvl="1">
              <a:buClr>
                <a:srgbClr val="92D050"/>
              </a:buClr>
              <a:buFontTx/>
              <a:buChar char="-"/>
              <a:defRPr/>
            </a:pPr>
            <a:r>
              <a:rPr lang="en-US" dirty="0" smtClean="0"/>
              <a:t>Website van de sponsor</a:t>
            </a:r>
          </a:p>
          <a:p>
            <a:pPr>
              <a:buClr>
                <a:srgbClr val="92D050"/>
              </a:buClr>
              <a:buFontTx/>
              <a:buChar char="-"/>
              <a:defRPr/>
            </a:pPr>
            <a:endParaRPr lang="en-US" dirty="0" smtClean="0"/>
          </a:p>
          <a:p>
            <a:pPr>
              <a:buClr>
                <a:srgbClr val="92D050"/>
              </a:buClr>
              <a:buFont typeface="Arial" pitchFamily="34" charset="0"/>
              <a:buChar char="•"/>
              <a:defRPr/>
            </a:pPr>
            <a:r>
              <a:rPr lang="en-US" sz="2600" dirty="0" smtClean="0"/>
              <a:t>Secretariaat </a:t>
            </a:r>
            <a:r>
              <a:rPr lang="en-US" sz="2600" dirty="0" err="1" smtClean="0"/>
              <a:t>zorgt</a:t>
            </a:r>
            <a:r>
              <a:rPr lang="en-US" sz="2600" dirty="0" smtClean="0"/>
              <a:t> </a:t>
            </a:r>
            <a:r>
              <a:rPr lang="en-US" sz="2600" dirty="0" err="1" smtClean="0"/>
              <a:t>dat</a:t>
            </a:r>
            <a:r>
              <a:rPr lang="en-US" sz="2600" dirty="0" smtClean="0"/>
              <a:t> de logo’s per team </a:t>
            </a:r>
            <a:r>
              <a:rPr lang="en-US" sz="2600" dirty="0" err="1" smtClean="0"/>
              <a:t>bij</a:t>
            </a:r>
            <a:r>
              <a:rPr lang="en-US" sz="2600" dirty="0" smtClean="0"/>
              <a:t> Ad6 </a:t>
            </a:r>
            <a:r>
              <a:rPr lang="en-US" sz="2600" dirty="0" err="1" smtClean="0"/>
              <a:t>worden</a:t>
            </a:r>
            <a:r>
              <a:rPr lang="en-US" sz="2600" dirty="0" smtClean="0"/>
              <a:t> </a:t>
            </a:r>
            <a:r>
              <a:rPr lang="en-US" sz="2600" dirty="0" err="1" smtClean="0"/>
              <a:t>aangeleverd</a:t>
            </a:r>
            <a:r>
              <a:rPr lang="en-US" sz="2600" dirty="0" smtClean="0"/>
              <a:t> </a:t>
            </a:r>
            <a:r>
              <a:rPr lang="en-US" sz="2600" dirty="0" err="1" smtClean="0"/>
              <a:t>bij</a:t>
            </a:r>
            <a:r>
              <a:rPr lang="en-US" sz="2600" dirty="0" smtClean="0"/>
              <a:t> </a:t>
            </a:r>
            <a:r>
              <a:rPr lang="en-US" sz="2600" dirty="0" err="1" smtClean="0"/>
              <a:t>drukker</a:t>
            </a:r>
            <a:r>
              <a:rPr lang="en-US" sz="2600" dirty="0" smtClean="0"/>
              <a:t>.</a:t>
            </a:r>
          </a:p>
          <a:p>
            <a:pPr>
              <a:buClr>
                <a:srgbClr val="92D050"/>
              </a:buClr>
              <a:buFont typeface="Arial" pitchFamily="34" charset="0"/>
              <a:buChar char="•"/>
              <a:defRPr/>
            </a:pPr>
            <a:r>
              <a:rPr lang="en-US" sz="2600" dirty="0" err="1" smtClean="0"/>
              <a:t>Drukker</a:t>
            </a:r>
            <a:r>
              <a:rPr lang="en-US" sz="2600" dirty="0" smtClean="0"/>
              <a:t> </a:t>
            </a:r>
            <a:r>
              <a:rPr lang="en-US" sz="2600" dirty="0" err="1" smtClean="0"/>
              <a:t>koppelt</a:t>
            </a:r>
            <a:r>
              <a:rPr lang="en-US" sz="2600" dirty="0" smtClean="0"/>
              <a:t> </a:t>
            </a:r>
            <a:r>
              <a:rPr lang="en-US" sz="2600" dirty="0" err="1" smtClean="0"/>
              <a:t>terug</a:t>
            </a:r>
            <a:r>
              <a:rPr lang="en-US" sz="2600" dirty="0" smtClean="0"/>
              <a:t> via </a:t>
            </a:r>
            <a:r>
              <a:rPr lang="en-US" sz="2600" dirty="0" err="1" smtClean="0"/>
              <a:t>deelnemers-pagina</a:t>
            </a:r>
            <a:r>
              <a:rPr lang="en-US" sz="2600" dirty="0" smtClean="0"/>
              <a:t>.</a:t>
            </a:r>
          </a:p>
          <a:p>
            <a:pPr>
              <a:buClr>
                <a:srgbClr val="92D050"/>
              </a:buClr>
              <a:buFont typeface="Arial" pitchFamily="34" charset="0"/>
              <a:buChar char="•"/>
              <a:defRPr/>
            </a:pPr>
            <a:r>
              <a:rPr lang="en-US" sz="2600" dirty="0" err="1" smtClean="0"/>
              <a:t>Teamcaptain</a:t>
            </a:r>
            <a:r>
              <a:rPr lang="en-US" sz="2600" dirty="0" smtClean="0"/>
              <a:t> </a:t>
            </a:r>
            <a:r>
              <a:rPr lang="en-US" sz="2600" dirty="0" err="1" smtClean="0"/>
              <a:t>controleert</a:t>
            </a:r>
            <a:r>
              <a:rPr lang="en-US" sz="2600" dirty="0" smtClean="0"/>
              <a:t> </a:t>
            </a:r>
            <a:r>
              <a:rPr lang="en-US" sz="2600" dirty="0" err="1" smtClean="0"/>
              <a:t>zelf</a:t>
            </a:r>
            <a:r>
              <a:rPr lang="en-US" sz="2600" dirty="0" smtClean="0"/>
              <a:t> op de </a:t>
            </a:r>
            <a:r>
              <a:rPr lang="en-US" sz="2600" dirty="0" err="1" smtClean="0"/>
              <a:t>deelnemers-pagina</a:t>
            </a:r>
            <a:r>
              <a:rPr lang="en-US" sz="2600" dirty="0" smtClean="0"/>
              <a:t/>
            </a:r>
            <a:br>
              <a:rPr lang="en-US" sz="2600" dirty="0" smtClean="0"/>
            </a:br>
            <a:r>
              <a:rPr lang="en-US" sz="2600" dirty="0" smtClean="0"/>
              <a:t>of </a:t>
            </a:r>
            <a:r>
              <a:rPr lang="en-US" sz="2600" dirty="0" err="1" smtClean="0"/>
              <a:t>alle</a:t>
            </a:r>
            <a:r>
              <a:rPr lang="en-US" sz="2600" dirty="0" smtClean="0"/>
              <a:t> logo’s </a:t>
            </a:r>
            <a:r>
              <a:rPr lang="en-US" sz="2600" dirty="0" err="1" smtClean="0"/>
              <a:t>zijn</a:t>
            </a:r>
            <a:r>
              <a:rPr lang="en-US" sz="2600" dirty="0" smtClean="0"/>
              <a:t> </a:t>
            </a:r>
            <a:r>
              <a:rPr lang="en-US" sz="2600" dirty="0" err="1" smtClean="0"/>
              <a:t>geupload</a:t>
            </a:r>
            <a:r>
              <a:rPr lang="en-US" sz="2600" dirty="0" smtClean="0"/>
              <a:t>.</a:t>
            </a:r>
          </a:p>
          <a:p>
            <a:pPr>
              <a:buFont typeface="Arial" pitchFamily="34" charset="0"/>
              <a:buChar char="•"/>
              <a:defRPr/>
            </a:pPr>
            <a:endParaRPr lang="nl-NL" dirty="0"/>
          </a:p>
        </p:txBody>
      </p:sp>
    </p:spTree>
    <p:extLst>
      <p:ext uri="{BB962C8B-B14F-4D97-AF65-F5344CB8AC3E}">
        <p14:creationId xmlns:p14="http://schemas.microsoft.com/office/powerpoint/2010/main" val="30602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Vrienden</a:t>
            </a:r>
            <a:r>
              <a:rPr lang="en-US" dirty="0" smtClean="0"/>
              <a:t> </a:t>
            </a:r>
            <a:r>
              <a:rPr lang="en-US" dirty="0" err="1" smtClean="0"/>
              <a:t>zelf</a:t>
            </a:r>
            <a:r>
              <a:rPr lang="en-US" dirty="0" smtClean="0"/>
              <a:t> </a:t>
            </a:r>
            <a:r>
              <a:rPr lang="en-US" dirty="0" err="1" smtClean="0"/>
              <a:t>uploaden</a:t>
            </a:r>
            <a:endParaRPr lang="nl-NL" dirty="0"/>
          </a:p>
        </p:txBody>
      </p:sp>
      <p:sp>
        <p:nvSpPr>
          <p:cNvPr id="3" name="Tijdelijke aanduiding voor inhoud 2"/>
          <p:cNvSpPr>
            <a:spLocks noGrp="1"/>
          </p:cNvSpPr>
          <p:nvPr>
            <p:ph idx="1"/>
          </p:nvPr>
        </p:nvSpPr>
        <p:spPr>
          <a:xfrm>
            <a:off x="457200" y="1600200"/>
            <a:ext cx="4762872" cy="4525963"/>
          </a:xfrm>
        </p:spPr>
        <p:txBody>
          <a:bodyPr/>
          <a:lstStyle/>
          <a:p>
            <a:r>
              <a:rPr lang="en-US" dirty="0" smtClean="0"/>
              <a:t>Sponsors van 1 tot 499 euro</a:t>
            </a:r>
          </a:p>
          <a:p>
            <a:r>
              <a:rPr lang="en-US" dirty="0" err="1" smtClean="0"/>
              <a:t>Zelf</a:t>
            </a:r>
            <a:r>
              <a:rPr lang="en-US" dirty="0" smtClean="0"/>
              <a:t> </a:t>
            </a:r>
            <a:r>
              <a:rPr lang="en-US" dirty="0" err="1" smtClean="0"/>
              <a:t>naam</a:t>
            </a:r>
            <a:r>
              <a:rPr lang="en-US" dirty="0" smtClean="0"/>
              <a:t> </a:t>
            </a:r>
            <a:r>
              <a:rPr lang="en-US" dirty="0" err="1" smtClean="0"/>
              <a:t>uploaden</a:t>
            </a:r>
            <a:r>
              <a:rPr lang="en-US" dirty="0" smtClean="0"/>
              <a:t> via </a:t>
            </a:r>
            <a:r>
              <a:rPr lang="en-US" dirty="0" err="1" smtClean="0"/>
              <a:t>Vrienden</a:t>
            </a:r>
            <a:r>
              <a:rPr lang="en-US" dirty="0" smtClean="0"/>
              <a:t> </a:t>
            </a:r>
            <a:r>
              <a:rPr lang="en-US" dirty="0" err="1" smtClean="0"/>
              <a:t>toevoegen</a:t>
            </a:r>
            <a:r>
              <a:rPr lang="en-US" dirty="0" smtClean="0"/>
              <a:t>-module</a:t>
            </a:r>
          </a:p>
          <a:p>
            <a:r>
              <a:rPr lang="en-US" dirty="0" smtClean="0"/>
              <a:t>Te </a:t>
            </a:r>
            <a:r>
              <a:rPr lang="en-US" dirty="0" err="1" smtClean="0"/>
              <a:t>vinden</a:t>
            </a:r>
            <a:r>
              <a:rPr lang="en-US" dirty="0" smtClean="0"/>
              <a:t> op deelnemers.bigchallenge.eu</a:t>
            </a:r>
          </a:p>
          <a:p>
            <a:r>
              <a:rPr lang="en-US" dirty="0" smtClean="0"/>
              <a:t>Vriend </a:t>
            </a:r>
            <a:r>
              <a:rPr lang="en-US" dirty="0" err="1" smtClean="0"/>
              <a:t>komt</a:t>
            </a:r>
            <a:r>
              <a:rPr lang="en-US" dirty="0" smtClean="0"/>
              <a:t> met </a:t>
            </a:r>
            <a:r>
              <a:rPr lang="en-US" dirty="0" err="1" smtClean="0"/>
              <a:t>naam</a:t>
            </a:r>
            <a:r>
              <a:rPr lang="en-US" dirty="0" smtClean="0"/>
              <a:t> op website bigchallenge.eu</a:t>
            </a:r>
          </a:p>
          <a:p>
            <a:endParaRPr lang="nl-NL" dirty="0"/>
          </a:p>
        </p:txBody>
      </p:sp>
      <p:pic>
        <p:nvPicPr>
          <p:cNvPr id="4" name="Afbeelding 3"/>
          <p:cNvPicPr>
            <a:picLocks noChangeAspect="1"/>
          </p:cNvPicPr>
          <p:nvPr/>
        </p:nvPicPr>
        <p:blipFill>
          <a:blip r:embed="rId2"/>
          <a:stretch>
            <a:fillRect/>
          </a:stretch>
        </p:blipFill>
        <p:spPr>
          <a:xfrm>
            <a:off x="5148064" y="1988840"/>
            <a:ext cx="3646165" cy="2663286"/>
          </a:xfrm>
          <a:prstGeom prst="rect">
            <a:avLst/>
          </a:prstGeom>
        </p:spPr>
      </p:pic>
    </p:spTree>
    <p:extLst>
      <p:ext uri="{BB962C8B-B14F-4D97-AF65-F5344CB8AC3E}">
        <p14:creationId xmlns:p14="http://schemas.microsoft.com/office/powerpoint/2010/main" val="122824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nl-NL" smtClean="0"/>
              <a:t>Donatiekaart</a:t>
            </a:r>
          </a:p>
        </p:txBody>
      </p:sp>
      <p:sp>
        <p:nvSpPr>
          <p:cNvPr id="33795" name="Tekstvak 4"/>
          <p:cNvSpPr txBox="1">
            <a:spLocks noChangeArrowheads="1"/>
          </p:cNvSpPr>
          <p:nvPr/>
        </p:nvSpPr>
        <p:spPr bwMode="auto">
          <a:xfrm>
            <a:off x="714375" y="1500188"/>
            <a:ext cx="184150" cy="369887"/>
          </a:xfrm>
          <a:prstGeom prst="rect">
            <a:avLst/>
          </a:prstGeom>
          <a:noFill/>
          <a:ln w="9525">
            <a:noFill/>
            <a:miter lim="800000"/>
            <a:headEnd/>
            <a:tailEnd/>
          </a:ln>
        </p:spPr>
        <p:txBody>
          <a:bodyPr wrap="none">
            <a:spAutoFit/>
          </a:bodyPr>
          <a:lstStyle/>
          <a:p>
            <a:endParaRPr lang="nl-NL"/>
          </a:p>
        </p:txBody>
      </p:sp>
      <p:sp>
        <p:nvSpPr>
          <p:cNvPr id="33796" name="Tijdelijke aanduiding voor inhoud 6"/>
          <p:cNvSpPr>
            <a:spLocks noGrp="1"/>
          </p:cNvSpPr>
          <p:nvPr>
            <p:ph idx="1"/>
          </p:nvPr>
        </p:nvSpPr>
        <p:spPr/>
        <p:txBody>
          <a:bodyPr/>
          <a:lstStyle/>
          <a:p>
            <a:pPr>
              <a:buClr>
                <a:srgbClr val="92D050"/>
              </a:buClr>
            </a:pPr>
            <a:r>
              <a:rPr lang="nl-NL" dirty="0" smtClean="0"/>
              <a:t>Iemand wil graag doneren of </a:t>
            </a:r>
            <a:r>
              <a:rPr lang="nl-NL" dirty="0" err="1" smtClean="0"/>
              <a:t>t-shirt</a:t>
            </a:r>
            <a:r>
              <a:rPr lang="nl-NL" dirty="0" smtClean="0"/>
              <a:t> kopen, maar heeft geen geld op zak. </a:t>
            </a:r>
          </a:p>
          <a:p>
            <a:pPr>
              <a:buFont typeface="Arial" charset="0"/>
              <a:buNone/>
            </a:pPr>
            <a:r>
              <a:rPr lang="nl-NL" sz="5400" b="1" dirty="0" smtClean="0"/>
              <a:t>	</a:t>
            </a:r>
            <a:r>
              <a:rPr lang="nl-NL" sz="5400" b="1" dirty="0" smtClean="0">
                <a:solidFill>
                  <a:srgbClr val="FF0000"/>
                </a:solidFill>
              </a:rPr>
              <a:t>GEEN PROBLEEM!!!!!</a:t>
            </a:r>
          </a:p>
          <a:p>
            <a:pPr>
              <a:buClr>
                <a:srgbClr val="92D050"/>
              </a:buClr>
            </a:pPr>
            <a:r>
              <a:rPr lang="nl-NL" dirty="0" smtClean="0"/>
              <a:t>Vul een donatiekaart in en lever in bij deelnemer.</a:t>
            </a:r>
          </a:p>
          <a:p>
            <a:pPr>
              <a:buClr>
                <a:srgbClr val="92D050"/>
              </a:buClr>
            </a:pPr>
            <a:r>
              <a:rPr lang="nl-NL" dirty="0" smtClean="0"/>
              <a:t>Deelnemer stuurt de donateur een factuur via de eigen actiepagina. </a:t>
            </a:r>
          </a:p>
          <a:p>
            <a:pPr>
              <a:buClr>
                <a:srgbClr val="92D050"/>
              </a:buClr>
            </a:pPr>
            <a:r>
              <a:rPr lang="nl-NL" dirty="0" smtClean="0"/>
              <a:t>Elk bedrag is mogelijk. </a:t>
            </a:r>
          </a:p>
        </p:txBody>
      </p:sp>
    </p:spTree>
    <p:extLst>
      <p:ext uri="{BB962C8B-B14F-4D97-AF65-F5344CB8AC3E}">
        <p14:creationId xmlns:p14="http://schemas.microsoft.com/office/powerpoint/2010/main" val="3781330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a:xfrm>
            <a:off x="457200" y="274638"/>
            <a:ext cx="8229600" cy="868362"/>
          </a:xfrm>
        </p:spPr>
        <p:txBody>
          <a:bodyPr/>
          <a:lstStyle/>
          <a:p>
            <a:r>
              <a:rPr lang="nl-NL" smtClean="0"/>
              <a:t>Donatieformulier</a:t>
            </a:r>
          </a:p>
        </p:txBody>
      </p:sp>
      <p:sp>
        <p:nvSpPr>
          <p:cNvPr id="2" name="Tijdelijke aanduiding voor inhoud 1"/>
          <p:cNvSpPr>
            <a:spLocks noGrp="1"/>
          </p:cNvSpPr>
          <p:nvPr>
            <p:ph idx="1"/>
          </p:nvPr>
        </p:nvSpPr>
        <p:spPr/>
        <p:txBody>
          <a:bodyPr/>
          <a:lstStyle/>
          <a:p>
            <a:endParaRPr lang="nl-NL" dirty="0"/>
          </a:p>
        </p:txBody>
      </p:sp>
      <p:pic>
        <p:nvPicPr>
          <p:cNvPr id="6" name="Picture 3"/>
          <p:cNvPicPr>
            <a:picLocks noChangeAspect="1" noChangeArrowheads="1"/>
          </p:cNvPicPr>
          <p:nvPr/>
        </p:nvPicPr>
        <p:blipFill>
          <a:blip r:embed="rId3" cstate="print"/>
          <a:srcRect/>
          <a:stretch>
            <a:fillRect/>
          </a:stretch>
        </p:blipFill>
        <p:spPr bwMode="auto">
          <a:xfrm>
            <a:off x="251520" y="1161238"/>
            <a:ext cx="8784976" cy="41335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94512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Actiepagina’s</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356219125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nl-NL" smtClean="0"/>
              <a:t>Actiepagina’s vullen</a:t>
            </a:r>
          </a:p>
        </p:txBody>
      </p:sp>
      <p:sp>
        <p:nvSpPr>
          <p:cNvPr id="28675" name="Tijdelijke aanduiding voor inhoud 2"/>
          <p:cNvSpPr>
            <a:spLocks noGrp="1"/>
          </p:cNvSpPr>
          <p:nvPr>
            <p:ph idx="1"/>
          </p:nvPr>
        </p:nvSpPr>
        <p:spPr/>
        <p:txBody>
          <a:bodyPr/>
          <a:lstStyle/>
          <a:p>
            <a:pPr>
              <a:buClr>
                <a:srgbClr val="92D050"/>
              </a:buClr>
            </a:pPr>
            <a:r>
              <a:rPr lang="nl-NL" dirty="0" smtClean="0"/>
              <a:t>Goed voorbeeld: Marian Claessens</a:t>
            </a:r>
          </a:p>
        </p:txBody>
      </p:sp>
    </p:spTree>
    <p:extLst>
      <p:ext uri="{BB962C8B-B14F-4D97-AF65-F5344CB8AC3E}">
        <p14:creationId xmlns:p14="http://schemas.microsoft.com/office/powerpoint/2010/main" val="256169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188640" y="0"/>
            <a:ext cx="11591904" cy="6858000"/>
          </a:xfrm>
          <a:prstGeom prst="rect">
            <a:avLst/>
          </a:prstGeom>
        </p:spPr>
      </p:pic>
    </p:spTree>
    <p:extLst>
      <p:ext uri="{BB962C8B-B14F-4D97-AF65-F5344CB8AC3E}">
        <p14:creationId xmlns:p14="http://schemas.microsoft.com/office/powerpoint/2010/main" val="31103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Gesprek met KWF</a:t>
            </a:r>
            <a:endParaRPr lang="nl-NL" dirty="0"/>
          </a:p>
        </p:txBody>
      </p:sp>
      <p:sp>
        <p:nvSpPr>
          <p:cNvPr id="3" name="Tijdelijke aanduiding voor inhoud 2"/>
          <p:cNvSpPr>
            <a:spLocks noGrp="1"/>
          </p:cNvSpPr>
          <p:nvPr>
            <p:ph idx="1"/>
          </p:nvPr>
        </p:nvSpPr>
        <p:spPr>
          <a:xfrm>
            <a:off x="457200" y="1417638"/>
            <a:ext cx="8579296" cy="4636517"/>
          </a:xfrm>
        </p:spPr>
        <p:txBody>
          <a:bodyPr>
            <a:noAutofit/>
          </a:bodyPr>
          <a:lstStyle/>
          <a:p>
            <a:pPr>
              <a:lnSpc>
                <a:spcPct val="114000"/>
              </a:lnSpc>
            </a:pPr>
            <a:r>
              <a:rPr lang="nl-NL" sz="2400" dirty="0" smtClean="0"/>
              <a:t>Reden: vinger aan de pols; dichtbij geldbesteding; </a:t>
            </a:r>
          </a:p>
          <a:p>
            <a:pPr marL="0" indent="0">
              <a:lnSpc>
                <a:spcPct val="114000"/>
              </a:lnSpc>
              <a:buNone/>
            </a:pPr>
            <a:endParaRPr lang="nl-NL" sz="2400" dirty="0" smtClean="0"/>
          </a:p>
          <a:p>
            <a:pPr>
              <a:lnSpc>
                <a:spcPct val="114000"/>
              </a:lnSpc>
            </a:pPr>
            <a:r>
              <a:rPr lang="nl-NL" sz="2400" dirty="0" smtClean="0"/>
              <a:t>Doelstellingen KWF</a:t>
            </a:r>
          </a:p>
          <a:p>
            <a:pPr marL="0" indent="0">
              <a:lnSpc>
                <a:spcPct val="114000"/>
              </a:lnSpc>
              <a:buNone/>
            </a:pPr>
            <a:r>
              <a:rPr lang="nl-NL" sz="2400" dirty="0"/>
              <a:t>	</a:t>
            </a:r>
            <a:r>
              <a:rPr lang="nl-NL" sz="2400" dirty="0" smtClean="0"/>
              <a:t>- minder kanker</a:t>
            </a:r>
          </a:p>
          <a:p>
            <a:pPr marL="0" indent="0">
              <a:lnSpc>
                <a:spcPct val="114000"/>
              </a:lnSpc>
              <a:buNone/>
            </a:pPr>
            <a:r>
              <a:rPr lang="nl-NL" sz="2400" dirty="0"/>
              <a:t>	</a:t>
            </a:r>
            <a:r>
              <a:rPr lang="nl-NL" sz="2400" dirty="0" smtClean="0"/>
              <a:t>- meer genezing</a:t>
            </a:r>
          </a:p>
          <a:p>
            <a:pPr marL="0" indent="0">
              <a:lnSpc>
                <a:spcPct val="114000"/>
              </a:lnSpc>
              <a:buNone/>
            </a:pPr>
            <a:r>
              <a:rPr lang="nl-NL" sz="2400" dirty="0"/>
              <a:t>	</a:t>
            </a:r>
            <a:r>
              <a:rPr lang="nl-NL" sz="2400" dirty="0" smtClean="0"/>
              <a:t>- betere kwaliteit van leven met kanker</a:t>
            </a:r>
          </a:p>
          <a:p>
            <a:pPr marL="0" indent="0">
              <a:lnSpc>
                <a:spcPct val="114000"/>
              </a:lnSpc>
              <a:buNone/>
            </a:pPr>
            <a:endParaRPr lang="nl-NL" sz="2400" dirty="0" smtClean="0"/>
          </a:p>
          <a:p>
            <a:pPr>
              <a:lnSpc>
                <a:spcPct val="114000"/>
              </a:lnSpc>
            </a:pPr>
            <a:r>
              <a:rPr lang="nl-NL" sz="2400" dirty="0" smtClean="0"/>
              <a:t>Hoe</a:t>
            </a:r>
            <a:r>
              <a:rPr lang="nl-NL" sz="2400" dirty="0" smtClean="0"/>
              <a:t>: via onderzoek, voorlichting en lobby richting politiek, verzekeraars, enz</a:t>
            </a:r>
            <a:r>
              <a:rPr lang="nl-NL" sz="2400" dirty="0" smtClean="0"/>
              <a:t>.</a:t>
            </a:r>
            <a:endParaRPr lang="nl-NL" sz="2400" dirty="0" smtClean="0"/>
          </a:p>
        </p:txBody>
      </p:sp>
    </p:spTree>
    <p:extLst>
      <p:ext uri="{BB962C8B-B14F-4D97-AF65-F5344CB8AC3E}">
        <p14:creationId xmlns:p14="http://schemas.microsoft.com/office/powerpoint/2010/main" val="388998284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Trainingen en bijeenkomsten</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284590765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Bijeenkomsten</a:t>
            </a:r>
            <a:r>
              <a:rPr lang="en-US" dirty="0" smtClean="0"/>
              <a:t> en </a:t>
            </a:r>
            <a:r>
              <a:rPr lang="en-US" dirty="0" err="1" smtClean="0"/>
              <a:t>trainingen</a:t>
            </a:r>
            <a:r>
              <a:rPr lang="en-US" dirty="0" smtClean="0"/>
              <a:t>	</a:t>
            </a:r>
            <a:endParaRPr lang="nl-NL" dirty="0"/>
          </a:p>
        </p:txBody>
      </p:sp>
      <p:sp>
        <p:nvSpPr>
          <p:cNvPr id="3" name="Tijdelijke aanduiding voor inhoud 2"/>
          <p:cNvSpPr>
            <a:spLocks noGrp="1"/>
          </p:cNvSpPr>
          <p:nvPr>
            <p:ph idx="1"/>
          </p:nvPr>
        </p:nvSpPr>
        <p:spPr/>
        <p:txBody>
          <a:bodyPr>
            <a:normAutofit/>
          </a:bodyPr>
          <a:lstStyle/>
          <a:p>
            <a:r>
              <a:rPr lang="en-US" dirty="0" smtClean="0"/>
              <a:t>14 </a:t>
            </a:r>
            <a:r>
              <a:rPr lang="en-US" dirty="0" err="1" smtClean="0"/>
              <a:t>maart</a:t>
            </a:r>
            <a:r>
              <a:rPr lang="en-US" dirty="0" smtClean="0"/>
              <a:t>: Clinic Nijmegen</a:t>
            </a:r>
          </a:p>
          <a:p>
            <a:r>
              <a:rPr lang="en-US" dirty="0" smtClean="0"/>
              <a:t>11 </a:t>
            </a:r>
            <a:r>
              <a:rPr lang="en-US" dirty="0" err="1" smtClean="0"/>
              <a:t>april</a:t>
            </a:r>
            <a:r>
              <a:rPr lang="en-US" dirty="0" smtClean="0"/>
              <a:t>: </a:t>
            </a:r>
            <a:r>
              <a:rPr lang="en-US" dirty="0" err="1" smtClean="0"/>
              <a:t>Toertocht</a:t>
            </a:r>
            <a:r>
              <a:rPr lang="en-US" dirty="0" smtClean="0"/>
              <a:t> Veenendaal</a:t>
            </a:r>
          </a:p>
          <a:p>
            <a:r>
              <a:rPr lang="en-US" dirty="0" smtClean="0"/>
              <a:t>12 </a:t>
            </a:r>
            <a:r>
              <a:rPr lang="en-US" dirty="0" err="1" smtClean="0"/>
              <a:t>april</a:t>
            </a:r>
            <a:r>
              <a:rPr lang="en-US" dirty="0" smtClean="0"/>
              <a:t>: Herman </a:t>
            </a:r>
            <a:r>
              <a:rPr lang="en-US" dirty="0" err="1" smtClean="0"/>
              <a:t>Houweling</a:t>
            </a:r>
            <a:r>
              <a:rPr lang="en-US" dirty="0" smtClean="0"/>
              <a:t> Classic (MTB)</a:t>
            </a:r>
          </a:p>
          <a:p>
            <a:r>
              <a:rPr lang="en-US" dirty="0" smtClean="0"/>
              <a:t>9 </a:t>
            </a:r>
            <a:r>
              <a:rPr lang="en-US" dirty="0" err="1" smtClean="0"/>
              <a:t>mei</a:t>
            </a:r>
            <a:r>
              <a:rPr lang="en-US" dirty="0" smtClean="0"/>
              <a:t>: </a:t>
            </a:r>
            <a:r>
              <a:rPr lang="en-US" dirty="0" err="1" smtClean="0"/>
              <a:t>Toertocht</a:t>
            </a:r>
            <a:r>
              <a:rPr lang="en-US" dirty="0" smtClean="0"/>
              <a:t> in </a:t>
            </a:r>
            <a:r>
              <a:rPr lang="en-US" dirty="0" err="1" smtClean="0"/>
              <a:t>Eifelgebergte</a:t>
            </a:r>
            <a:endParaRPr lang="en-US" dirty="0" smtClean="0"/>
          </a:p>
          <a:p>
            <a:pPr>
              <a:buNone/>
            </a:pPr>
            <a:endParaRPr lang="en-US" dirty="0" smtClean="0"/>
          </a:p>
          <a:p>
            <a:pPr>
              <a:buNone/>
            </a:pPr>
            <a:r>
              <a:rPr lang="en-US" dirty="0" smtClean="0"/>
              <a:t>Alpe d’HuZes-</a:t>
            </a:r>
            <a:r>
              <a:rPr lang="en-US" dirty="0" err="1" smtClean="0"/>
              <a:t>bijeenkomsten</a:t>
            </a:r>
            <a:r>
              <a:rPr lang="en-US" dirty="0" smtClean="0"/>
              <a:t>: </a:t>
            </a:r>
          </a:p>
          <a:p>
            <a:pPr>
              <a:buNone/>
            </a:pPr>
            <a:r>
              <a:rPr lang="en-US" dirty="0" smtClean="0"/>
              <a:t>7 </a:t>
            </a:r>
            <a:r>
              <a:rPr lang="en-US" dirty="0" err="1" smtClean="0"/>
              <a:t>maart</a:t>
            </a:r>
            <a:r>
              <a:rPr lang="en-US" dirty="0" smtClean="0"/>
              <a:t> en 17 </a:t>
            </a:r>
            <a:r>
              <a:rPr lang="en-US" dirty="0" err="1" smtClean="0"/>
              <a:t>mei</a:t>
            </a:r>
            <a:endParaRPr lang="nl-NL" dirty="0"/>
          </a:p>
        </p:txBody>
      </p:sp>
    </p:spTree>
    <p:extLst>
      <p:ext uri="{BB962C8B-B14F-4D97-AF65-F5344CB8AC3E}">
        <p14:creationId xmlns:p14="http://schemas.microsoft.com/office/powerpoint/2010/main" val="1442810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Medische verklaring</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39316689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Waarom</a:t>
            </a:r>
            <a:r>
              <a:rPr lang="en-US" dirty="0" smtClean="0"/>
              <a:t> </a:t>
            </a:r>
            <a:r>
              <a:rPr lang="en-US" dirty="0" err="1" smtClean="0"/>
              <a:t>medische</a:t>
            </a:r>
            <a:r>
              <a:rPr lang="en-US" dirty="0" smtClean="0"/>
              <a:t> </a:t>
            </a:r>
            <a:r>
              <a:rPr lang="en-US" dirty="0" err="1" smtClean="0"/>
              <a:t>verklaring</a:t>
            </a:r>
            <a:endParaRPr lang="nl-NL" dirty="0"/>
          </a:p>
        </p:txBody>
      </p:sp>
      <p:sp>
        <p:nvSpPr>
          <p:cNvPr id="3" name="Tijdelijke aanduiding voor inhoud 2"/>
          <p:cNvSpPr>
            <a:spLocks noGrp="1"/>
          </p:cNvSpPr>
          <p:nvPr>
            <p:ph idx="1"/>
          </p:nvPr>
        </p:nvSpPr>
        <p:spPr>
          <a:xfrm>
            <a:off x="611560" y="1412720"/>
            <a:ext cx="8229600" cy="4525963"/>
          </a:xfrm>
        </p:spPr>
        <p:txBody>
          <a:bodyPr/>
          <a:lstStyle/>
          <a:p>
            <a:pPr>
              <a:buClr>
                <a:srgbClr val="51BA4C"/>
              </a:buClr>
            </a:pPr>
            <a:r>
              <a:rPr lang="nl-NL" dirty="0" smtClean="0"/>
              <a:t>Verplichting vanuit Franse autoriteiten</a:t>
            </a:r>
          </a:p>
          <a:p>
            <a:pPr>
              <a:buClr>
                <a:srgbClr val="51BA4C"/>
              </a:buClr>
            </a:pPr>
            <a:endParaRPr lang="nl-NL" dirty="0" smtClean="0"/>
          </a:p>
          <a:p>
            <a:pPr>
              <a:buClr>
                <a:srgbClr val="51BA4C"/>
              </a:buClr>
            </a:pPr>
            <a:r>
              <a:rPr lang="nl-NL" dirty="0" smtClean="0"/>
              <a:t>Alle medische info per deelnemer onmiddellijk beschikbaar bij ongeval</a:t>
            </a:r>
          </a:p>
          <a:p>
            <a:pPr>
              <a:buClr>
                <a:srgbClr val="51BA4C"/>
              </a:buClr>
            </a:pPr>
            <a:endParaRPr lang="nl-NL" dirty="0"/>
          </a:p>
          <a:p>
            <a:pPr>
              <a:buClr>
                <a:srgbClr val="51BA4C"/>
              </a:buClr>
            </a:pPr>
            <a:r>
              <a:rPr lang="nl-NL" dirty="0" smtClean="0"/>
              <a:t>Zelf doen: afspraak arts en inleveren ingevulde verklaring</a:t>
            </a:r>
          </a:p>
          <a:p>
            <a:pPr>
              <a:buClr>
                <a:srgbClr val="51BA4C"/>
              </a:buClr>
            </a:pPr>
            <a:endParaRPr lang="nl-NL" dirty="0"/>
          </a:p>
          <a:p>
            <a:pPr>
              <a:buClr>
                <a:srgbClr val="51BA4C"/>
              </a:buClr>
            </a:pPr>
            <a:r>
              <a:rPr lang="nl-NL" dirty="0" smtClean="0"/>
              <a:t>Voor 1 april 2015 inleveren</a:t>
            </a:r>
          </a:p>
          <a:p>
            <a:pPr>
              <a:buNone/>
            </a:pPr>
            <a:endParaRPr lang="en-US" b="1" u="sng" dirty="0" smtClean="0"/>
          </a:p>
          <a:p>
            <a:pPr marL="0" indent="0">
              <a:buNone/>
            </a:pPr>
            <a:endParaRPr lang="nl-NL" dirty="0"/>
          </a:p>
        </p:txBody>
      </p:sp>
    </p:spTree>
    <p:extLst>
      <p:ext uri="{BB962C8B-B14F-4D97-AF65-F5344CB8AC3E}">
        <p14:creationId xmlns:p14="http://schemas.microsoft.com/office/powerpoint/2010/main" val="13884194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Appartementen</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314476432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Appartementen</a:t>
            </a:r>
            <a:endParaRPr lang="nl-NL" dirty="0"/>
          </a:p>
        </p:txBody>
      </p:sp>
      <p:sp>
        <p:nvSpPr>
          <p:cNvPr id="3" name="Tijdelijke aanduiding voor inhoud 2"/>
          <p:cNvSpPr>
            <a:spLocks noGrp="1"/>
          </p:cNvSpPr>
          <p:nvPr>
            <p:ph idx="1"/>
          </p:nvPr>
        </p:nvSpPr>
        <p:spPr>
          <a:xfrm>
            <a:off x="457200" y="1600200"/>
            <a:ext cx="4186808" cy="4525963"/>
          </a:xfrm>
        </p:spPr>
        <p:txBody>
          <a:bodyPr>
            <a:normAutofit fontScale="92500" lnSpcReduction="20000"/>
          </a:bodyPr>
          <a:lstStyle/>
          <a:p>
            <a:r>
              <a:rPr lang="nl-NL" dirty="0" smtClean="0"/>
              <a:t>Er zijn nog appartementen over.</a:t>
            </a:r>
          </a:p>
          <a:p>
            <a:r>
              <a:rPr lang="nl-NL" dirty="0" smtClean="0"/>
              <a:t>Supporters zijn welkom zich te melden voor 1 maart </a:t>
            </a:r>
          </a:p>
          <a:p>
            <a:endParaRPr lang="nl-NL" dirty="0"/>
          </a:p>
          <a:p>
            <a:endParaRPr lang="nl-NL" dirty="0" smtClean="0"/>
          </a:p>
          <a:p>
            <a:r>
              <a:rPr lang="nl-NL" dirty="0" smtClean="0"/>
              <a:t>Deze week ontvangt iedereen factuur voor het appartement.</a:t>
            </a:r>
          </a:p>
          <a:p>
            <a:r>
              <a:rPr lang="nl-NL" dirty="0" smtClean="0"/>
              <a:t>Verzoek om deze binnen 2 weken te betalen.</a:t>
            </a:r>
            <a:endParaRPr lang="nl-NL" dirty="0"/>
          </a:p>
        </p:txBody>
      </p:sp>
      <p:pic>
        <p:nvPicPr>
          <p:cNvPr id="4" name="Afbeelding 3"/>
          <p:cNvPicPr>
            <a:picLocks noChangeAspect="1"/>
          </p:cNvPicPr>
          <p:nvPr/>
        </p:nvPicPr>
        <p:blipFill>
          <a:blip r:embed="rId2"/>
          <a:stretch>
            <a:fillRect/>
          </a:stretch>
        </p:blipFill>
        <p:spPr>
          <a:xfrm>
            <a:off x="4644008" y="116632"/>
            <a:ext cx="4371975" cy="4829175"/>
          </a:xfrm>
          <a:prstGeom prst="rect">
            <a:avLst/>
          </a:prstGeom>
        </p:spPr>
      </p:pic>
    </p:spTree>
    <p:extLst>
      <p:ext uri="{BB962C8B-B14F-4D97-AF65-F5344CB8AC3E}">
        <p14:creationId xmlns:p14="http://schemas.microsoft.com/office/powerpoint/2010/main" val="297193747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Zussen en vrijwilligers</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282221540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Afbeelding 3"/>
          <p:cNvPicPr>
            <a:picLocks noChangeAspect="1"/>
          </p:cNvPicPr>
          <p:nvPr/>
        </p:nvPicPr>
        <p:blipFill>
          <a:blip r:embed="rId3"/>
          <a:stretch>
            <a:fillRect/>
          </a:stretch>
        </p:blipFill>
        <p:spPr>
          <a:xfrm>
            <a:off x="-63113" y="-156327"/>
            <a:ext cx="3987041" cy="2664296"/>
          </a:xfrm>
          <a:prstGeom prst="rect">
            <a:avLst/>
          </a:prstGeom>
        </p:spPr>
      </p:pic>
      <p:pic>
        <p:nvPicPr>
          <p:cNvPr id="6" name="Afbeelding 5"/>
          <p:cNvPicPr>
            <a:picLocks noChangeAspect="1"/>
          </p:cNvPicPr>
          <p:nvPr/>
        </p:nvPicPr>
        <p:blipFill>
          <a:blip r:embed="rId4"/>
          <a:stretch>
            <a:fillRect/>
          </a:stretch>
        </p:blipFill>
        <p:spPr>
          <a:xfrm>
            <a:off x="4444241" y="-55883"/>
            <a:ext cx="4876248" cy="3212497"/>
          </a:xfrm>
          <a:prstGeom prst="rect">
            <a:avLst/>
          </a:prstGeom>
        </p:spPr>
      </p:pic>
      <p:pic>
        <p:nvPicPr>
          <p:cNvPr id="7" name="Afbeelding 6"/>
          <p:cNvPicPr>
            <a:picLocks noChangeAspect="1"/>
          </p:cNvPicPr>
          <p:nvPr/>
        </p:nvPicPr>
        <p:blipFill>
          <a:blip r:embed="rId5"/>
          <a:stretch>
            <a:fillRect/>
          </a:stretch>
        </p:blipFill>
        <p:spPr>
          <a:xfrm>
            <a:off x="-1202938" y="2852936"/>
            <a:ext cx="3818687" cy="2543796"/>
          </a:xfrm>
          <a:prstGeom prst="rect">
            <a:avLst/>
          </a:prstGeom>
        </p:spPr>
      </p:pic>
      <p:pic>
        <p:nvPicPr>
          <p:cNvPr id="8" name="Afbeelding 7"/>
          <p:cNvPicPr>
            <a:picLocks noChangeAspect="1"/>
          </p:cNvPicPr>
          <p:nvPr/>
        </p:nvPicPr>
        <p:blipFill>
          <a:blip r:embed="rId6"/>
          <a:stretch>
            <a:fillRect/>
          </a:stretch>
        </p:blipFill>
        <p:spPr>
          <a:xfrm>
            <a:off x="2447587" y="2040289"/>
            <a:ext cx="3621488" cy="2643560"/>
          </a:xfrm>
          <a:prstGeom prst="rect">
            <a:avLst/>
          </a:prstGeom>
        </p:spPr>
      </p:pic>
      <p:pic>
        <p:nvPicPr>
          <p:cNvPr id="9" name="Afbeelding 8"/>
          <p:cNvPicPr>
            <a:picLocks noChangeAspect="1"/>
          </p:cNvPicPr>
          <p:nvPr/>
        </p:nvPicPr>
        <p:blipFill>
          <a:blip r:embed="rId7"/>
          <a:stretch>
            <a:fillRect/>
          </a:stretch>
        </p:blipFill>
        <p:spPr>
          <a:xfrm>
            <a:off x="2231260" y="4593027"/>
            <a:ext cx="3385336" cy="2273012"/>
          </a:xfrm>
          <a:prstGeom prst="rect">
            <a:avLst/>
          </a:prstGeom>
        </p:spPr>
      </p:pic>
      <p:pic>
        <p:nvPicPr>
          <p:cNvPr id="5" name="Tijdelijke aanduiding voor inhoud 4"/>
          <p:cNvPicPr>
            <a:picLocks noGrp="1" noChangeAspect="1"/>
          </p:cNvPicPr>
          <p:nvPr>
            <p:ph idx="1"/>
          </p:nvPr>
        </p:nvPicPr>
        <p:blipFill>
          <a:blip r:embed="rId8"/>
          <a:stretch>
            <a:fillRect/>
          </a:stretch>
        </p:blipFill>
        <p:spPr>
          <a:xfrm>
            <a:off x="5307335" y="3863039"/>
            <a:ext cx="3836665" cy="2567847"/>
          </a:xfrm>
          <a:prstGeom prst="rect">
            <a:avLst/>
          </a:prstGeom>
        </p:spPr>
      </p:pic>
    </p:spTree>
    <p:extLst>
      <p:ext uri="{BB962C8B-B14F-4D97-AF65-F5344CB8AC3E}">
        <p14:creationId xmlns:p14="http://schemas.microsoft.com/office/powerpoint/2010/main" val="344472820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Deelnemers</a:t>
            </a:r>
            <a:r>
              <a:rPr lang="en-US" dirty="0" smtClean="0"/>
              <a:t> Alpe </a:t>
            </a:r>
            <a:r>
              <a:rPr lang="en-US" dirty="0" err="1" smtClean="0"/>
              <a:t>d’HuZUS</a:t>
            </a:r>
            <a:endParaRPr lang="nl-NL" dirty="0"/>
          </a:p>
        </p:txBody>
      </p:sp>
      <p:sp>
        <p:nvSpPr>
          <p:cNvPr id="3" name="Tijdelijke aanduiding voor inhoud 2"/>
          <p:cNvSpPr>
            <a:spLocks noGrp="1"/>
          </p:cNvSpPr>
          <p:nvPr>
            <p:ph idx="1"/>
          </p:nvPr>
        </p:nvSpPr>
        <p:spPr>
          <a:xfrm>
            <a:off x="457200" y="1600200"/>
            <a:ext cx="8363272" cy="4525963"/>
          </a:xfrm>
        </p:spPr>
        <p:txBody>
          <a:bodyPr/>
          <a:lstStyle/>
          <a:p>
            <a:pPr>
              <a:lnSpc>
                <a:spcPct val="150000"/>
              </a:lnSpc>
            </a:pPr>
            <a:r>
              <a:rPr lang="en-US" dirty="0" err="1" smtClean="0"/>
              <a:t>Aanmelden</a:t>
            </a:r>
            <a:r>
              <a:rPr lang="en-US" dirty="0" smtClean="0"/>
              <a:t> Alpe </a:t>
            </a:r>
            <a:r>
              <a:rPr lang="en-US" dirty="0" err="1" smtClean="0"/>
              <a:t>d’HuZus</a:t>
            </a:r>
            <a:r>
              <a:rPr lang="en-US" dirty="0" smtClean="0"/>
              <a:t> </a:t>
            </a:r>
            <a:r>
              <a:rPr lang="en-US" dirty="0" err="1" smtClean="0"/>
              <a:t>uiterlijk</a:t>
            </a:r>
            <a:r>
              <a:rPr lang="en-US" dirty="0" smtClean="0"/>
              <a:t> 1 </a:t>
            </a:r>
            <a:r>
              <a:rPr lang="en-US" dirty="0" err="1" smtClean="0"/>
              <a:t>maart</a:t>
            </a:r>
            <a:endParaRPr lang="en-US" dirty="0" smtClean="0"/>
          </a:p>
          <a:p>
            <a:pPr>
              <a:buFontTx/>
              <a:buChar char="-"/>
            </a:pPr>
            <a:r>
              <a:rPr lang="nl-NL" dirty="0" smtClean="0"/>
              <a:t>Via site opgevenisgeenoptie.nl</a:t>
            </a:r>
          </a:p>
          <a:p>
            <a:pPr marL="0" indent="0">
              <a:buNone/>
            </a:pPr>
            <a:endParaRPr lang="nl-NL" dirty="0"/>
          </a:p>
          <a:p>
            <a:pPr marL="0" indent="0">
              <a:buNone/>
            </a:pPr>
            <a:r>
              <a:rPr lang="nl-NL" dirty="0" smtClean="0"/>
              <a:t>Ingeschreven? Laat het BIG Challenge weten. Want,</a:t>
            </a:r>
          </a:p>
          <a:p>
            <a:pPr>
              <a:buFontTx/>
              <a:buChar char="-"/>
            </a:pPr>
            <a:r>
              <a:rPr lang="nl-NL" dirty="0" smtClean="0"/>
              <a:t>jouw naam komt op site bigchallenge.eu;</a:t>
            </a:r>
          </a:p>
          <a:p>
            <a:pPr>
              <a:buFontTx/>
              <a:buChar char="-"/>
            </a:pPr>
            <a:r>
              <a:rPr lang="nl-NL" dirty="0"/>
              <a:t>w</a:t>
            </a:r>
            <a:r>
              <a:rPr lang="nl-NL" dirty="0" smtClean="0"/>
              <a:t>e tellen jouw sponsorbijdrage mee met totaal BC;</a:t>
            </a:r>
          </a:p>
          <a:p>
            <a:pPr>
              <a:buFontTx/>
              <a:buChar char="-"/>
            </a:pPr>
            <a:r>
              <a:rPr lang="nl-NL" dirty="0"/>
              <a:t>z</a:t>
            </a:r>
            <a:r>
              <a:rPr lang="nl-NL" dirty="0" smtClean="0"/>
              <a:t>ussen-foto, roze helmhoesjes en oppeppunt.</a:t>
            </a:r>
            <a:endParaRPr lang="nl-NL" dirty="0"/>
          </a:p>
        </p:txBody>
      </p:sp>
    </p:spTree>
    <p:extLst>
      <p:ext uri="{BB962C8B-B14F-4D97-AF65-F5344CB8AC3E}">
        <p14:creationId xmlns:p14="http://schemas.microsoft.com/office/powerpoint/2010/main" val="115883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8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t>
            </a:r>
            <a:endParaRPr lang="nl-NL" dirty="0"/>
          </a:p>
        </p:txBody>
      </p:sp>
      <p:pic>
        <p:nvPicPr>
          <p:cNvPr id="7" name="Afbeelding 6" descr="_MG_2402.JPG"/>
          <p:cNvPicPr>
            <a:picLocks noChangeAspect="1"/>
          </p:cNvPicPr>
          <p:nvPr/>
        </p:nvPicPr>
        <p:blipFill>
          <a:blip r:embed="rId2" cstate="print"/>
          <a:stretch>
            <a:fillRect/>
          </a:stretch>
        </p:blipFill>
        <p:spPr>
          <a:xfrm>
            <a:off x="0" y="3548973"/>
            <a:ext cx="5153644" cy="3435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fbeelding 7" descr="_MG_2401.JPG"/>
          <p:cNvPicPr>
            <a:picLocks noChangeAspect="1"/>
          </p:cNvPicPr>
          <p:nvPr/>
        </p:nvPicPr>
        <p:blipFill>
          <a:blip r:embed="rId3" cstate="print"/>
          <a:stretch>
            <a:fillRect/>
          </a:stretch>
        </p:blipFill>
        <p:spPr>
          <a:xfrm>
            <a:off x="-1" y="0"/>
            <a:ext cx="4819463" cy="3212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Afbeelding 2"/>
          <p:cNvPicPr>
            <a:picLocks noChangeAspect="1"/>
          </p:cNvPicPr>
          <p:nvPr/>
        </p:nvPicPr>
        <p:blipFill>
          <a:blip r:embed="rId4"/>
          <a:stretch>
            <a:fillRect/>
          </a:stretch>
        </p:blipFill>
        <p:spPr>
          <a:xfrm>
            <a:off x="4572000" y="188640"/>
            <a:ext cx="4746493" cy="3154362"/>
          </a:xfrm>
          <a:prstGeom prst="rect">
            <a:avLst/>
          </a:prstGeom>
        </p:spPr>
      </p:pic>
      <p:pic>
        <p:nvPicPr>
          <p:cNvPr id="6" name="Afbeelding 5" descr="_MG_2480.JPG"/>
          <p:cNvPicPr>
            <a:picLocks noChangeAspect="1"/>
          </p:cNvPicPr>
          <p:nvPr/>
        </p:nvPicPr>
        <p:blipFill>
          <a:blip r:embed="rId5" cstate="print"/>
          <a:stretch>
            <a:fillRect/>
          </a:stretch>
        </p:blipFill>
        <p:spPr>
          <a:xfrm>
            <a:off x="5796136" y="2722092"/>
            <a:ext cx="2751735" cy="4171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389855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Vernieuwing bij KWF</a:t>
            </a:r>
            <a:endParaRPr lang="nl-NL" dirty="0"/>
          </a:p>
        </p:txBody>
      </p:sp>
      <p:sp>
        <p:nvSpPr>
          <p:cNvPr id="3" name="Tijdelijke aanduiding voor inhoud 2"/>
          <p:cNvSpPr>
            <a:spLocks noGrp="1"/>
          </p:cNvSpPr>
          <p:nvPr>
            <p:ph idx="1"/>
          </p:nvPr>
        </p:nvSpPr>
        <p:spPr/>
        <p:txBody>
          <a:bodyPr/>
          <a:lstStyle/>
          <a:p>
            <a:pPr>
              <a:lnSpc>
                <a:spcPct val="114000"/>
              </a:lnSpc>
            </a:pPr>
            <a:r>
              <a:rPr lang="nl-NL" b="1" dirty="0">
                <a:solidFill>
                  <a:srgbClr val="FF0000"/>
                </a:solidFill>
              </a:rPr>
              <a:t>Vernieuwing</a:t>
            </a:r>
            <a:r>
              <a:rPr lang="nl-NL" sz="2000" dirty="0"/>
              <a:t>:</a:t>
            </a:r>
          </a:p>
          <a:p>
            <a:pPr marL="400050" lvl="1" indent="0">
              <a:lnSpc>
                <a:spcPct val="114000"/>
              </a:lnSpc>
              <a:buNone/>
            </a:pPr>
            <a:r>
              <a:rPr lang="nl-NL" sz="2000" dirty="0">
                <a:solidFill>
                  <a:srgbClr val="FF0000"/>
                </a:solidFill>
                <a:sym typeface="Wingdings" panose="05000000000000000000" pitchFamily="2" charset="2"/>
              </a:rPr>
              <a:t></a:t>
            </a:r>
            <a:r>
              <a:rPr lang="nl-NL" sz="2000" dirty="0"/>
              <a:t> KWF naast financier </a:t>
            </a:r>
            <a:r>
              <a:rPr lang="nl-NL" sz="2000" dirty="0">
                <a:sym typeface="Wingdings" panose="05000000000000000000" pitchFamily="2" charset="2"/>
              </a:rPr>
              <a:t> </a:t>
            </a:r>
            <a:r>
              <a:rPr lang="nl-NL" sz="2000" dirty="0"/>
              <a:t>regisseursrol van lab tot bed</a:t>
            </a:r>
          </a:p>
          <a:p>
            <a:pPr marL="400050" lvl="1" indent="0">
              <a:lnSpc>
                <a:spcPct val="114000"/>
              </a:lnSpc>
              <a:buNone/>
            </a:pPr>
            <a:r>
              <a:rPr lang="nl-NL" sz="2000" dirty="0" smtClean="0">
                <a:solidFill>
                  <a:srgbClr val="FF0000"/>
                </a:solidFill>
                <a:sym typeface="Wingdings" panose="05000000000000000000" pitchFamily="2" charset="2"/>
              </a:rPr>
              <a:t></a:t>
            </a:r>
            <a:r>
              <a:rPr lang="nl-NL" sz="2000" dirty="0" smtClean="0">
                <a:solidFill>
                  <a:srgbClr val="FF0000"/>
                </a:solidFill>
              </a:rPr>
              <a:t> </a:t>
            </a:r>
            <a:r>
              <a:rPr lang="nl-NL" sz="2000" dirty="0" smtClean="0"/>
              <a:t>Naast </a:t>
            </a:r>
            <a:r>
              <a:rPr lang="nl-NL" sz="2000" dirty="0"/>
              <a:t>Wetenschappelijke Raad heeft ook patiënt via </a:t>
            </a:r>
            <a:r>
              <a:rPr lang="nl-NL" sz="2000" dirty="0" smtClean="0"/>
              <a:t>Patiënten</a:t>
            </a:r>
          </a:p>
          <a:p>
            <a:pPr marL="400050" lvl="1" indent="0">
              <a:lnSpc>
                <a:spcPct val="114000"/>
              </a:lnSpc>
              <a:buNone/>
            </a:pPr>
            <a:r>
              <a:rPr lang="nl-NL" sz="2000" dirty="0" smtClean="0"/>
              <a:t>     Organisatie </a:t>
            </a:r>
            <a:r>
              <a:rPr lang="nl-NL" sz="2000" dirty="0"/>
              <a:t>invloed op welk onderzoek wordt gedaan</a:t>
            </a:r>
          </a:p>
          <a:p>
            <a:pPr>
              <a:lnSpc>
                <a:spcPct val="114000"/>
              </a:lnSpc>
            </a:pPr>
            <a:endParaRPr lang="nl-NL" sz="2000" dirty="0" smtClean="0"/>
          </a:p>
          <a:p>
            <a:pPr>
              <a:lnSpc>
                <a:spcPct val="114000"/>
              </a:lnSpc>
            </a:pPr>
            <a:r>
              <a:rPr lang="nl-NL" sz="2000" dirty="0" smtClean="0"/>
              <a:t>Onderzoek</a:t>
            </a:r>
            <a:r>
              <a:rPr lang="nl-NL" sz="2000" dirty="0"/>
              <a:t>: patiënt centraal, uitwisseling gegevens; van lab tot bed</a:t>
            </a:r>
          </a:p>
          <a:p>
            <a:pPr>
              <a:lnSpc>
                <a:spcPct val="114000"/>
              </a:lnSpc>
            </a:pPr>
            <a:r>
              <a:rPr lang="nl-NL" sz="2000" dirty="0"/>
              <a:t>Voorlichting: gevaar van roken en zonnen.</a:t>
            </a:r>
          </a:p>
          <a:p>
            <a:pPr>
              <a:lnSpc>
                <a:spcPct val="114000"/>
              </a:lnSpc>
            </a:pPr>
            <a:r>
              <a:rPr lang="nl-NL" sz="2000" dirty="0"/>
              <a:t>Vals alarm bij </a:t>
            </a:r>
            <a:r>
              <a:rPr lang="nl-NL" sz="2000" dirty="0" err="1"/>
              <a:t>vroegdiagnose</a:t>
            </a:r>
            <a:r>
              <a:rPr lang="nl-NL" sz="2000" dirty="0"/>
              <a:t> voorkomen (darm- en borstonderzoek) </a:t>
            </a:r>
          </a:p>
          <a:p>
            <a:pPr>
              <a:lnSpc>
                <a:spcPct val="114000"/>
              </a:lnSpc>
            </a:pPr>
            <a:r>
              <a:rPr lang="nl-NL" b="1" dirty="0" smtClean="0">
                <a:solidFill>
                  <a:srgbClr val="FF0000"/>
                </a:solidFill>
              </a:rPr>
              <a:t>TROTS</a:t>
            </a:r>
            <a:r>
              <a:rPr lang="nl-NL" sz="2000" dirty="0" smtClean="0"/>
              <a:t>: BIG </a:t>
            </a:r>
            <a:r>
              <a:rPr lang="nl-NL" sz="2000" dirty="0"/>
              <a:t>Challenge in top  </a:t>
            </a:r>
            <a:r>
              <a:rPr lang="nl-NL" sz="3200" b="1" dirty="0">
                <a:solidFill>
                  <a:srgbClr val="FF0000"/>
                </a:solidFill>
              </a:rPr>
              <a:t>3</a:t>
            </a:r>
            <a:r>
              <a:rPr lang="nl-NL" sz="3200" dirty="0"/>
              <a:t> </a:t>
            </a:r>
            <a:r>
              <a:rPr lang="nl-NL" sz="2000" dirty="0"/>
              <a:t> van sponsoracties voor KWF</a:t>
            </a:r>
          </a:p>
          <a:p>
            <a:endParaRPr lang="nl-NL" dirty="0"/>
          </a:p>
        </p:txBody>
      </p:sp>
    </p:spTree>
    <p:extLst>
      <p:ext uri="{BB962C8B-B14F-4D97-AF65-F5344CB8AC3E}">
        <p14:creationId xmlns:p14="http://schemas.microsoft.com/office/powerpoint/2010/main" val="425430175"/>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Vrijwilliger</a:t>
            </a:r>
            <a:r>
              <a:rPr lang="en-US" dirty="0" smtClean="0"/>
              <a:t> Alpe d’HuZes en BC</a:t>
            </a:r>
            <a:endParaRPr lang="nl-NL" dirty="0"/>
          </a:p>
        </p:txBody>
      </p:sp>
      <p:sp>
        <p:nvSpPr>
          <p:cNvPr id="3" name="Tijdelijke aanduiding voor inhoud 2"/>
          <p:cNvSpPr>
            <a:spLocks noGrp="1"/>
          </p:cNvSpPr>
          <p:nvPr>
            <p:ph idx="1"/>
          </p:nvPr>
        </p:nvSpPr>
        <p:spPr/>
        <p:txBody>
          <a:bodyPr/>
          <a:lstStyle/>
          <a:p>
            <a:r>
              <a:rPr lang="en-US" dirty="0" smtClean="0"/>
              <a:t>Voor </a:t>
            </a:r>
            <a:r>
              <a:rPr lang="en-US" dirty="0" err="1" smtClean="0"/>
              <a:t>alle</a:t>
            </a:r>
            <a:r>
              <a:rPr lang="en-US" dirty="0" smtClean="0"/>
              <a:t> </a:t>
            </a:r>
            <a:r>
              <a:rPr lang="en-US" dirty="0" err="1" smtClean="0"/>
              <a:t>deelnemers</a:t>
            </a:r>
            <a:r>
              <a:rPr lang="en-US" dirty="0" smtClean="0"/>
              <a:t>, supporters, partners, kids &gt;12 </a:t>
            </a:r>
            <a:r>
              <a:rPr lang="en-US" dirty="0" err="1" smtClean="0"/>
              <a:t>jaar</a:t>
            </a:r>
            <a:r>
              <a:rPr lang="en-US" dirty="0" smtClean="0"/>
              <a:t>, </a:t>
            </a:r>
            <a:r>
              <a:rPr lang="en-US" dirty="0" err="1" smtClean="0"/>
              <a:t>enz</a:t>
            </a:r>
            <a:r>
              <a:rPr lang="en-US" dirty="0" smtClean="0"/>
              <a:t>.</a:t>
            </a:r>
          </a:p>
          <a:p>
            <a:pPr marL="0" indent="0">
              <a:buNone/>
            </a:pPr>
            <a:endParaRPr lang="en-US" dirty="0" smtClean="0"/>
          </a:p>
          <a:p>
            <a:pPr marL="0" indent="0">
              <a:buNone/>
            </a:pPr>
            <a:r>
              <a:rPr lang="en-US" dirty="0" smtClean="0">
                <a:solidFill>
                  <a:srgbClr val="FF0000"/>
                </a:solidFill>
                <a:sym typeface="Wingdings" panose="05000000000000000000" pitchFamily="2" charset="2"/>
              </a:rPr>
              <a:t> </a:t>
            </a:r>
            <a:r>
              <a:rPr lang="en-US" dirty="0" smtClean="0">
                <a:solidFill>
                  <a:srgbClr val="FF0000"/>
                </a:solidFill>
              </a:rPr>
              <a:t>2x </a:t>
            </a:r>
            <a:r>
              <a:rPr lang="en-US" dirty="0" err="1" smtClean="0">
                <a:solidFill>
                  <a:srgbClr val="FF0000"/>
                </a:solidFill>
              </a:rPr>
              <a:t>aanmelden</a:t>
            </a:r>
            <a:endParaRPr lang="en-US" dirty="0" smtClean="0">
              <a:solidFill>
                <a:srgbClr val="FF0000"/>
              </a:solidFill>
            </a:endParaRPr>
          </a:p>
          <a:p>
            <a:r>
              <a:rPr lang="en-US" dirty="0" err="1" smtClean="0"/>
              <a:t>Aanmelden</a:t>
            </a:r>
            <a:r>
              <a:rPr lang="en-US" dirty="0" smtClean="0"/>
              <a:t> via opgevenisgeenoptie.nl</a:t>
            </a:r>
          </a:p>
          <a:p>
            <a:r>
              <a:rPr lang="en-US" dirty="0" err="1" smtClean="0"/>
              <a:t>Aanmelden</a:t>
            </a:r>
            <a:r>
              <a:rPr lang="en-US" dirty="0" smtClean="0"/>
              <a:t> via bigchallenge.eu</a:t>
            </a:r>
          </a:p>
          <a:p>
            <a:endParaRPr lang="en-US" dirty="0"/>
          </a:p>
          <a:p>
            <a:r>
              <a:rPr lang="en-US" dirty="0" err="1" smtClean="0"/>
              <a:t>Vrijwilligersbijeenkomst</a:t>
            </a:r>
            <a:r>
              <a:rPr lang="en-US" dirty="0" smtClean="0"/>
              <a:t> BIG Challenge in </a:t>
            </a:r>
            <a:r>
              <a:rPr lang="en-US" dirty="0" err="1" smtClean="0"/>
              <a:t>april</a:t>
            </a:r>
            <a:endParaRPr lang="nl-NL" dirty="0"/>
          </a:p>
        </p:txBody>
      </p:sp>
    </p:spTree>
    <p:extLst>
      <p:ext uri="{BB962C8B-B14F-4D97-AF65-F5344CB8AC3E}">
        <p14:creationId xmlns:p14="http://schemas.microsoft.com/office/powerpoint/2010/main" val="405361768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T-shirts BIG Challenge</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219554771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endParaRPr lang="nl-NL" smtClean="0"/>
          </a:p>
        </p:txBody>
      </p:sp>
      <p:pic>
        <p:nvPicPr>
          <p:cNvPr id="43011" name="Picture 2"/>
          <p:cNvPicPr>
            <a:picLocks noGrp="1" noChangeAspect="1" noChangeArrowheads="1"/>
          </p:cNvPicPr>
          <p:nvPr>
            <p:ph idx="1"/>
          </p:nvPr>
        </p:nvPicPr>
        <p:blipFill>
          <a:blip r:embed="rId2" cstate="print"/>
          <a:srcRect/>
          <a:stretch>
            <a:fillRect/>
          </a:stretch>
        </p:blipFill>
        <p:spPr>
          <a:xfrm>
            <a:off x="0" y="0"/>
            <a:ext cx="10352088" cy="6858000"/>
          </a:xfrm>
        </p:spPr>
      </p:pic>
    </p:spTree>
    <p:extLst>
      <p:ext uri="{BB962C8B-B14F-4D97-AF65-F5344CB8AC3E}">
        <p14:creationId xmlns:p14="http://schemas.microsoft.com/office/powerpoint/2010/main" val="2004377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Farmers_are_cool_PMS801_01_HR.jpg"/>
          <p:cNvPicPr>
            <a:picLocks noChangeAspect="1"/>
          </p:cNvPicPr>
          <p:nvPr/>
        </p:nvPicPr>
        <p:blipFill>
          <a:blip r:embed="rId2" cstate="print"/>
          <a:stretch>
            <a:fillRect/>
          </a:stretch>
        </p:blipFill>
        <p:spPr>
          <a:xfrm>
            <a:off x="3275856" y="922710"/>
            <a:ext cx="3103469" cy="2592288"/>
          </a:xfrm>
          <a:prstGeom prst="rect">
            <a:avLst/>
          </a:prstGeom>
        </p:spPr>
      </p:pic>
      <p:pic>
        <p:nvPicPr>
          <p:cNvPr id="4" name="Tijdelijke aanduiding voor inhoud 3" descr="COWSAreCool_LG_RGB_groot.jpg"/>
          <p:cNvPicPr>
            <a:picLocks noGrp="1" noChangeAspect="1"/>
          </p:cNvPicPr>
          <p:nvPr>
            <p:ph idx="1"/>
          </p:nvPr>
        </p:nvPicPr>
        <p:blipFill>
          <a:blip r:embed="rId3" cstate="print"/>
          <a:stretch>
            <a:fillRect/>
          </a:stretch>
        </p:blipFill>
        <p:spPr>
          <a:xfrm>
            <a:off x="6228177" y="260648"/>
            <a:ext cx="2646439" cy="1944216"/>
          </a:xfrm>
        </p:spPr>
      </p:pic>
      <p:pic>
        <p:nvPicPr>
          <p:cNvPr id="6" name="Afbeelding 5" descr="Horses_are_cool_01.jpg"/>
          <p:cNvPicPr>
            <a:picLocks noChangeAspect="1"/>
          </p:cNvPicPr>
          <p:nvPr/>
        </p:nvPicPr>
        <p:blipFill>
          <a:blip r:embed="rId4" cstate="print"/>
          <a:stretch>
            <a:fillRect/>
          </a:stretch>
        </p:blipFill>
        <p:spPr>
          <a:xfrm>
            <a:off x="6588224" y="4221088"/>
            <a:ext cx="2436099" cy="2167048"/>
          </a:xfrm>
          <a:prstGeom prst="rect">
            <a:avLst/>
          </a:prstGeom>
        </p:spPr>
      </p:pic>
      <p:pic>
        <p:nvPicPr>
          <p:cNvPr id="7" name="Afbeelding 6" descr="LG_CHICKSareCOOL_geel.jpg"/>
          <p:cNvPicPr>
            <a:picLocks noChangeAspect="1"/>
          </p:cNvPicPr>
          <p:nvPr/>
        </p:nvPicPr>
        <p:blipFill>
          <a:blip r:embed="rId5" cstate="print"/>
          <a:stretch>
            <a:fillRect/>
          </a:stretch>
        </p:blipFill>
        <p:spPr>
          <a:xfrm>
            <a:off x="285083" y="4005064"/>
            <a:ext cx="2709239" cy="2160240"/>
          </a:xfrm>
          <a:prstGeom prst="rect">
            <a:avLst/>
          </a:prstGeom>
        </p:spPr>
      </p:pic>
      <p:pic>
        <p:nvPicPr>
          <p:cNvPr id="8" name="Afbeelding 7" descr="Pigs_are_cool.jpg"/>
          <p:cNvPicPr>
            <a:picLocks noChangeAspect="1"/>
          </p:cNvPicPr>
          <p:nvPr/>
        </p:nvPicPr>
        <p:blipFill>
          <a:blip r:embed="rId6" cstate="print"/>
          <a:stretch>
            <a:fillRect/>
          </a:stretch>
        </p:blipFill>
        <p:spPr>
          <a:xfrm>
            <a:off x="395535" y="260648"/>
            <a:ext cx="2707069" cy="1800200"/>
          </a:xfrm>
          <a:prstGeom prst="rect">
            <a:avLst/>
          </a:prstGeom>
        </p:spPr>
      </p:pic>
      <p:sp>
        <p:nvSpPr>
          <p:cNvPr id="9" name="Titel 8"/>
          <p:cNvSpPr>
            <a:spLocks noGrp="1"/>
          </p:cNvSpPr>
          <p:nvPr>
            <p:ph type="title"/>
          </p:nvPr>
        </p:nvSpPr>
        <p:spPr/>
        <p:txBody>
          <a:bodyPr/>
          <a:lstStyle/>
          <a:p>
            <a:endParaRPr lang="nl-NL" dirty="0"/>
          </a:p>
        </p:txBody>
      </p:sp>
      <p:pic>
        <p:nvPicPr>
          <p:cNvPr id="2" name="Afbeelding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356" y="3645024"/>
            <a:ext cx="2189833" cy="2016224"/>
          </a:xfrm>
          <a:prstGeom prst="rect">
            <a:avLst/>
          </a:prstGeom>
        </p:spPr>
      </p:pic>
    </p:spTree>
    <p:extLst>
      <p:ext uri="{BB962C8B-B14F-4D97-AF65-F5344CB8AC3E}">
        <p14:creationId xmlns:p14="http://schemas.microsoft.com/office/powerpoint/2010/main" val="1990455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T-shirts</a:t>
            </a:r>
            <a:endParaRPr lang="nl-NL" dirty="0"/>
          </a:p>
        </p:txBody>
      </p:sp>
      <p:sp>
        <p:nvSpPr>
          <p:cNvPr id="3" name="Tijdelijke aanduiding voor inhoud 2"/>
          <p:cNvSpPr>
            <a:spLocks noGrp="1"/>
          </p:cNvSpPr>
          <p:nvPr>
            <p:ph idx="1"/>
          </p:nvPr>
        </p:nvSpPr>
        <p:spPr>
          <a:xfrm>
            <a:off x="457200" y="1600200"/>
            <a:ext cx="5122912" cy="4525963"/>
          </a:xfrm>
        </p:spPr>
        <p:txBody>
          <a:bodyPr/>
          <a:lstStyle/>
          <a:p>
            <a:r>
              <a:rPr lang="en-US" dirty="0" smtClean="0"/>
              <a:t>T-shirts </a:t>
            </a:r>
            <a:r>
              <a:rPr lang="en-US" dirty="0" err="1" smtClean="0"/>
              <a:t>gefinancierd</a:t>
            </a:r>
            <a:r>
              <a:rPr lang="en-US" dirty="0" smtClean="0"/>
              <a:t> door </a:t>
            </a:r>
            <a:r>
              <a:rPr lang="en-US" dirty="0" err="1" smtClean="0"/>
              <a:t>ForFarmers</a:t>
            </a:r>
            <a:r>
              <a:rPr lang="en-US" dirty="0" smtClean="0"/>
              <a:t>, </a:t>
            </a:r>
            <a:r>
              <a:rPr lang="en-US" dirty="0" err="1" smtClean="0"/>
              <a:t>Topigs</a:t>
            </a:r>
            <a:r>
              <a:rPr lang="en-US" dirty="0" smtClean="0"/>
              <a:t> en CRV</a:t>
            </a:r>
          </a:p>
          <a:p>
            <a:endParaRPr lang="en-US" dirty="0" smtClean="0"/>
          </a:p>
          <a:p>
            <a:r>
              <a:rPr lang="en-US" dirty="0" smtClean="0"/>
              <a:t>Bij </a:t>
            </a:r>
            <a:r>
              <a:rPr lang="en-US" dirty="0" err="1" smtClean="0"/>
              <a:t>donatie</a:t>
            </a:r>
            <a:r>
              <a:rPr lang="en-US" dirty="0" smtClean="0"/>
              <a:t> van </a:t>
            </a:r>
            <a:r>
              <a:rPr lang="en-US" dirty="0" err="1" smtClean="0"/>
              <a:t>minimaal</a:t>
            </a:r>
            <a:r>
              <a:rPr lang="en-US" dirty="0" smtClean="0"/>
              <a:t> 10 euro </a:t>
            </a:r>
            <a:r>
              <a:rPr lang="en-US" dirty="0" err="1" smtClean="0"/>
              <a:t>dan</a:t>
            </a:r>
            <a:r>
              <a:rPr lang="en-US" dirty="0" smtClean="0"/>
              <a:t> t-shirt </a:t>
            </a:r>
            <a:r>
              <a:rPr lang="en-US" dirty="0" err="1" smtClean="0"/>
              <a:t>cadeau</a:t>
            </a:r>
            <a:endParaRPr lang="en-US" dirty="0" smtClean="0"/>
          </a:p>
          <a:p>
            <a:endParaRPr lang="en-US" dirty="0" smtClean="0"/>
          </a:p>
          <a:p>
            <a:r>
              <a:rPr lang="en-US" dirty="0" smtClean="0"/>
              <a:t>Nu </a:t>
            </a:r>
            <a:r>
              <a:rPr lang="en-US" dirty="0" err="1" smtClean="0"/>
              <a:t>liggen</a:t>
            </a:r>
            <a:r>
              <a:rPr lang="en-US" dirty="0" smtClean="0"/>
              <a:t> </a:t>
            </a:r>
            <a:r>
              <a:rPr lang="en-US" dirty="0" err="1" smtClean="0"/>
              <a:t>er</a:t>
            </a:r>
            <a:r>
              <a:rPr lang="en-US" dirty="0" smtClean="0"/>
              <a:t> </a:t>
            </a:r>
            <a:r>
              <a:rPr lang="en-US" dirty="0" err="1" smtClean="0"/>
              <a:t>minstens</a:t>
            </a:r>
            <a:r>
              <a:rPr lang="en-US" dirty="0" smtClean="0"/>
              <a:t> 2.000 shirts </a:t>
            </a:r>
            <a:r>
              <a:rPr lang="en-US" dirty="0" err="1" smtClean="0"/>
              <a:t>bij</a:t>
            </a:r>
            <a:r>
              <a:rPr lang="en-US" dirty="0" smtClean="0"/>
              <a:t> de teams</a:t>
            </a:r>
          </a:p>
          <a:p>
            <a:pPr>
              <a:buNone/>
            </a:pPr>
            <a:endParaRPr lang="nl-NL" dirty="0" smtClean="0"/>
          </a:p>
        </p:txBody>
      </p:sp>
      <p:pic>
        <p:nvPicPr>
          <p:cNvPr id="4" name="Afbeelding 3" descr="Farmers_are_cool_PMS801_01_HR.jpg"/>
          <p:cNvPicPr>
            <a:picLocks noChangeAspect="1"/>
          </p:cNvPicPr>
          <p:nvPr/>
        </p:nvPicPr>
        <p:blipFill>
          <a:blip r:embed="rId2" cstate="print"/>
          <a:stretch>
            <a:fillRect/>
          </a:stretch>
        </p:blipFill>
        <p:spPr>
          <a:xfrm>
            <a:off x="5469862" y="620688"/>
            <a:ext cx="3674138" cy="3068960"/>
          </a:xfrm>
          <a:prstGeom prst="rect">
            <a:avLst/>
          </a:prstGeom>
        </p:spPr>
      </p:pic>
    </p:spTree>
    <p:extLst>
      <p:ext uri="{BB962C8B-B14F-4D97-AF65-F5344CB8AC3E}">
        <p14:creationId xmlns:p14="http://schemas.microsoft.com/office/powerpoint/2010/main" val="380439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Help, </a:t>
            </a:r>
            <a:r>
              <a:rPr lang="en-US" dirty="0" err="1" smtClean="0"/>
              <a:t>geen</a:t>
            </a:r>
            <a:r>
              <a:rPr lang="en-US" dirty="0" smtClean="0"/>
              <a:t> t-shirts </a:t>
            </a:r>
            <a:r>
              <a:rPr lang="en-US" dirty="0" err="1" smtClean="0"/>
              <a:t>meer</a:t>
            </a:r>
            <a:r>
              <a:rPr lang="en-US" dirty="0" smtClean="0"/>
              <a:t>!</a:t>
            </a:r>
            <a:endParaRPr lang="nl-NL" dirty="0"/>
          </a:p>
        </p:txBody>
      </p:sp>
      <p:sp>
        <p:nvSpPr>
          <p:cNvPr id="3" name="Tijdelijke aanduiding voor inhoud 2"/>
          <p:cNvSpPr>
            <a:spLocks noGrp="1"/>
          </p:cNvSpPr>
          <p:nvPr>
            <p:ph idx="1"/>
          </p:nvPr>
        </p:nvSpPr>
        <p:spPr/>
        <p:txBody>
          <a:bodyPr/>
          <a:lstStyle/>
          <a:p>
            <a:r>
              <a:rPr lang="en-US" dirty="0" err="1" smtClean="0"/>
              <a:t>Regel</a:t>
            </a:r>
            <a:r>
              <a:rPr lang="en-US" dirty="0" smtClean="0"/>
              <a:t> sponsors. Bij </a:t>
            </a:r>
            <a:r>
              <a:rPr lang="en-US" dirty="0" err="1" smtClean="0"/>
              <a:t>bestelling</a:t>
            </a:r>
            <a:r>
              <a:rPr lang="en-US" dirty="0" smtClean="0"/>
              <a:t> </a:t>
            </a:r>
            <a:r>
              <a:rPr lang="en-US" dirty="0" err="1" smtClean="0"/>
              <a:t>vanaf</a:t>
            </a:r>
            <a:r>
              <a:rPr lang="en-US" dirty="0" smtClean="0"/>
              <a:t> 5000 euro 1500 shirts. </a:t>
            </a:r>
            <a:r>
              <a:rPr lang="en-US" dirty="0" err="1" smtClean="0"/>
              <a:t>Inkomsten</a:t>
            </a:r>
            <a:r>
              <a:rPr lang="en-US" dirty="0" smtClean="0"/>
              <a:t>: 15.000 euro. </a:t>
            </a:r>
          </a:p>
          <a:p>
            <a:r>
              <a:rPr lang="en-US" dirty="0" err="1" smtClean="0"/>
              <a:t>Vraag</a:t>
            </a:r>
            <a:r>
              <a:rPr lang="en-US" dirty="0" smtClean="0"/>
              <a:t> </a:t>
            </a:r>
            <a:r>
              <a:rPr lang="en-US" dirty="0" err="1" smtClean="0"/>
              <a:t>om</a:t>
            </a:r>
            <a:r>
              <a:rPr lang="en-US" dirty="0" smtClean="0"/>
              <a:t> </a:t>
            </a:r>
            <a:r>
              <a:rPr lang="en-US" dirty="0" err="1" smtClean="0"/>
              <a:t>voorraad</a:t>
            </a:r>
            <a:r>
              <a:rPr lang="en-US" dirty="0" smtClean="0"/>
              <a:t> </a:t>
            </a:r>
            <a:r>
              <a:rPr lang="en-US" dirty="0" err="1" smtClean="0"/>
              <a:t>bij</a:t>
            </a:r>
            <a:r>
              <a:rPr lang="en-US" dirty="0" smtClean="0"/>
              <a:t> </a:t>
            </a:r>
            <a:r>
              <a:rPr lang="en-US" dirty="0" err="1" smtClean="0"/>
              <a:t>een</a:t>
            </a:r>
            <a:r>
              <a:rPr lang="en-US" dirty="0" smtClean="0"/>
              <a:t> </a:t>
            </a:r>
            <a:r>
              <a:rPr lang="en-US" dirty="0" err="1" smtClean="0"/>
              <a:t>ander</a:t>
            </a:r>
            <a:r>
              <a:rPr lang="en-US" dirty="0" smtClean="0"/>
              <a:t> team </a:t>
            </a:r>
          </a:p>
          <a:p>
            <a:r>
              <a:rPr lang="en-US" dirty="0" smtClean="0"/>
              <a:t>Ga </a:t>
            </a:r>
            <a:r>
              <a:rPr lang="en-US" dirty="0" err="1" smtClean="0"/>
              <a:t>ruilen</a:t>
            </a:r>
            <a:r>
              <a:rPr lang="en-US" dirty="0" smtClean="0"/>
              <a:t> met </a:t>
            </a:r>
            <a:r>
              <a:rPr lang="en-US" dirty="0" err="1" smtClean="0"/>
              <a:t>een</a:t>
            </a:r>
            <a:r>
              <a:rPr lang="en-US" dirty="0" smtClean="0"/>
              <a:t> </a:t>
            </a:r>
            <a:r>
              <a:rPr lang="en-US" dirty="0" err="1" smtClean="0"/>
              <a:t>ander</a:t>
            </a:r>
            <a:r>
              <a:rPr lang="en-US" dirty="0" smtClean="0"/>
              <a:t> team</a:t>
            </a:r>
          </a:p>
          <a:p>
            <a:r>
              <a:rPr lang="en-US" dirty="0" err="1" smtClean="0"/>
              <a:t>Voor</a:t>
            </a:r>
            <a:r>
              <a:rPr lang="en-US" dirty="0" smtClean="0"/>
              <a:t> 7 </a:t>
            </a:r>
            <a:r>
              <a:rPr lang="en-US" dirty="0" err="1" smtClean="0"/>
              <a:t>maart</a:t>
            </a:r>
            <a:r>
              <a:rPr lang="en-US" dirty="0" smtClean="0"/>
              <a:t> </a:t>
            </a:r>
            <a:r>
              <a:rPr lang="en-US" dirty="0" err="1" smtClean="0"/>
              <a:t>bestellen</a:t>
            </a:r>
            <a:r>
              <a:rPr lang="en-US" dirty="0" smtClean="0"/>
              <a:t>: 14 </a:t>
            </a:r>
            <a:r>
              <a:rPr lang="en-US" dirty="0" err="1" smtClean="0"/>
              <a:t>maart</a:t>
            </a:r>
            <a:r>
              <a:rPr lang="en-US" dirty="0" smtClean="0"/>
              <a:t> t-shirts </a:t>
            </a:r>
            <a:endParaRPr lang="nl-NL" dirty="0"/>
          </a:p>
        </p:txBody>
      </p:sp>
    </p:spTree>
    <p:extLst>
      <p:ext uri="{BB962C8B-B14F-4D97-AF65-F5344CB8AC3E}">
        <p14:creationId xmlns:p14="http://schemas.microsoft.com/office/powerpoint/2010/main" val="121176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Distributie</a:t>
            </a:r>
            <a:r>
              <a:rPr lang="en-US" dirty="0" smtClean="0"/>
              <a:t> t-shirts</a:t>
            </a:r>
            <a:endParaRPr lang="nl-NL" dirty="0"/>
          </a:p>
        </p:txBody>
      </p:sp>
      <p:sp>
        <p:nvSpPr>
          <p:cNvPr id="3" name="Tijdelijke aanduiding voor inhoud 2"/>
          <p:cNvSpPr>
            <a:spLocks noGrp="1"/>
          </p:cNvSpPr>
          <p:nvPr>
            <p:ph idx="1"/>
          </p:nvPr>
        </p:nvSpPr>
        <p:spPr>
          <a:xfrm>
            <a:off x="467544" y="1412776"/>
            <a:ext cx="8229600" cy="4525963"/>
          </a:xfrm>
        </p:spPr>
        <p:txBody>
          <a:bodyPr>
            <a:normAutofit/>
          </a:bodyPr>
          <a:lstStyle/>
          <a:p>
            <a:r>
              <a:rPr lang="en-US" dirty="0" err="1" smtClean="0"/>
              <a:t>Volgende</a:t>
            </a:r>
            <a:r>
              <a:rPr lang="en-US" dirty="0" smtClean="0"/>
              <a:t> </a:t>
            </a:r>
            <a:r>
              <a:rPr lang="en-US" dirty="0" err="1" smtClean="0"/>
              <a:t>uitgifte</a:t>
            </a:r>
            <a:r>
              <a:rPr lang="en-US" dirty="0" smtClean="0"/>
              <a:t>: 14 </a:t>
            </a:r>
            <a:r>
              <a:rPr lang="en-US" dirty="0" err="1" smtClean="0"/>
              <a:t>maart</a:t>
            </a:r>
            <a:endParaRPr lang="en-US" dirty="0" smtClean="0"/>
          </a:p>
          <a:p>
            <a:r>
              <a:rPr lang="en-US" dirty="0" err="1" smtClean="0"/>
              <a:t>Uitzondering</a:t>
            </a:r>
            <a:r>
              <a:rPr lang="en-US" dirty="0" smtClean="0"/>
              <a:t>: </a:t>
            </a:r>
            <a:r>
              <a:rPr lang="en-US" dirty="0" err="1" smtClean="0"/>
              <a:t>grote</a:t>
            </a:r>
            <a:r>
              <a:rPr lang="en-US" dirty="0" smtClean="0"/>
              <a:t> </a:t>
            </a:r>
            <a:r>
              <a:rPr lang="en-US" dirty="0" err="1" smtClean="0"/>
              <a:t>partijen</a:t>
            </a:r>
            <a:r>
              <a:rPr lang="en-US" dirty="0" smtClean="0"/>
              <a:t> voor </a:t>
            </a:r>
            <a:r>
              <a:rPr lang="en-US" dirty="0" err="1" smtClean="0"/>
              <a:t>beurzen</a:t>
            </a:r>
            <a:endParaRPr lang="en-US" dirty="0" smtClean="0"/>
          </a:p>
          <a:p>
            <a:r>
              <a:rPr lang="en-US" dirty="0" err="1" smtClean="0"/>
              <a:t>Bestellen</a:t>
            </a:r>
            <a:r>
              <a:rPr lang="en-US" dirty="0" smtClean="0"/>
              <a:t> </a:t>
            </a:r>
            <a:r>
              <a:rPr lang="en-US" dirty="0" err="1" smtClean="0"/>
              <a:t>alleen</a:t>
            </a:r>
            <a:r>
              <a:rPr lang="en-US" dirty="0" smtClean="0"/>
              <a:t> op </a:t>
            </a:r>
            <a:r>
              <a:rPr lang="en-US" dirty="0" err="1" smtClean="0"/>
              <a:t>kleur</a:t>
            </a:r>
            <a:r>
              <a:rPr lang="en-US" dirty="0" smtClean="0"/>
              <a:t> en </a:t>
            </a:r>
            <a:r>
              <a:rPr lang="en-US" dirty="0" err="1" smtClean="0"/>
              <a:t>soort</a:t>
            </a:r>
            <a:r>
              <a:rPr lang="en-US" dirty="0" smtClean="0"/>
              <a:t> (</a:t>
            </a:r>
            <a:r>
              <a:rPr lang="en-US" dirty="0" err="1" smtClean="0"/>
              <a:t>heren</a:t>
            </a:r>
            <a:r>
              <a:rPr lang="en-US" dirty="0" smtClean="0"/>
              <a:t>, dames, kids)</a:t>
            </a:r>
          </a:p>
          <a:p>
            <a:r>
              <a:rPr lang="en-US" dirty="0" err="1" smtClean="0"/>
              <a:t>Exacte</a:t>
            </a:r>
            <a:r>
              <a:rPr lang="en-US" dirty="0" smtClean="0"/>
              <a:t> </a:t>
            </a:r>
            <a:r>
              <a:rPr lang="en-US" dirty="0" err="1" smtClean="0"/>
              <a:t>bestellingen</a:t>
            </a:r>
            <a:r>
              <a:rPr lang="en-US" dirty="0" smtClean="0"/>
              <a:t> (</a:t>
            </a:r>
            <a:r>
              <a:rPr lang="en-US" dirty="0" err="1" smtClean="0"/>
              <a:t>aantal</a:t>
            </a:r>
            <a:r>
              <a:rPr lang="en-US" dirty="0" smtClean="0"/>
              <a:t>, </a:t>
            </a:r>
            <a:r>
              <a:rPr lang="en-US" dirty="0" err="1" smtClean="0"/>
              <a:t>maat</a:t>
            </a:r>
            <a:r>
              <a:rPr lang="en-US" dirty="0" smtClean="0"/>
              <a:t> en </a:t>
            </a:r>
            <a:r>
              <a:rPr lang="en-US" dirty="0" err="1" smtClean="0"/>
              <a:t>kleur</a:t>
            </a:r>
            <a:r>
              <a:rPr lang="en-US" dirty="0" smtClean="0"/>
              <a:t>) via de </a:t>
            </a:r>
            <a:r>
              <a:rPr lang="en-US" dirty="0" err="1" smtClean="0"/>
              <a:t>webshop</a:t>
            </a:r>
            <a:r>
              <a:rPr lang="en-US" dirty="0" smtClean="0"/>
              <a:t> </a:t>
            </a:r>
          </a:p>
          <a:p>
            <a:endParaRPr lang="en-US" dirty="0" smtClean="0"/>
          </a:p>
          <a:p>
            <a:pPr>
              <a:buNone/>
            </a:pPr>
            <a:r>
              <a:rPr lang="en-US" dirty="0" smtClean="0">
                <a:sym typeface="Wingdings" pitchFamily="2" charset="2"/>
              </a:rPr>
              <a:t> Geld </a:t>
            </a:r>
            <a:r>
              <a:rPr lang="en-US" dirty="0" err="1" smtClean="0">
                <a:sym typeface="Wingdings" pitchFamily="2" charset="2"/>
              </a:rPr>
              <a:t>webshop</a:t>
            </a:r>
            <a:r>
              <a:rPr lang="en-US" dirty="0" smtClean="0">
                <a:sym typeface="Wingdings" pitchFamily="2" charset="2"/>
              </a:rPr>
              <a:t> = 100% </a:t>
            </a:r>
            <a:r>
              <a:rPr lang="en-US" dirty="0" err="1" smtClean="0">
                <a:sym typeface="Wingdings" pitchFamily="2" charset="2"/>
              </a:rPr>
              <a:t>donatie</a:t>
            </a:r>
            <a:r>
              <a:rPr lang="en-US" dirty="0" smtClean="0">
                <a:sym typeface="Wingdings" pitchFamily="2" charset="2"/>
              </a:rPr>
              <a:t> </a:t>
            </a:r>
            <a:r>
              <a:rPr lang="en-US" dirty="0" err="1" smtClean="0">
                <a:sym typeface="Wingdings" pitchFamily="2" charset="2"/>
              </a:rPr>
              <a:t>dankzij</a:t>
            </a:r>
            <a:r>
              <a:rPr lang="en-US" dirty="0" smtClean="0">
                <a:sym typeface="Wingdings" pitchFamily="2" charset="2"/>
              </a:rPr>
              <a:t>  </a:t>
            </a:r>
            <a:br>
              <a:rPr lang="en-US" dirty="0" smtClean="0">
                <a:sym typeface="Wingdings" pitchFamily="2" charset="2"/>
              </a:rPr>
            </a:br>
            <a:endParaRPr lang="nl-NL" dirty="0"/>
          </a:p>
        </p:txBody>
      </p:sp>
      <p:pic>
        <p:nvPicPr>
          <p:cNvPr id="4" name="Afbeelding 3" descr="Boerenbond Deurne.eps"/>
          <p:cNvPicPr>
            <a:picLocks noChangeAspect="1"/>
          </p:cNvPicPr>
          <p:nvPr/>
        </p:nvPicPr>
        <p:blipFill>
          <a:blip r:embed="rId2" cstate="print"/>
          <a:stretch>
            <a:fillRect/>
          </a:stretch>
        </p:blipFill>
        <p:spPr>
          <a:xfrm>
            <a:off x="1187624" y="5445224"/>
            <a:ext cx="4257484" cy="604819"/>
          </a:xfrm>
          <a:prstGeom prst="rect">
            <a:avLst/>
          </a:prstGeom>
        </p:spPr>
      </p:pic>
    </p:spTree>
    <p:extLst>
      <p:ext uri="{BB962C8B-B14F-4D97-AF65-F5344CB8AC3E}">
        <p14:creationId xmlns:p14="http://schemas.microsoft.com/office/powerpoint/2010/main" val="652812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Route</a:t>
            </a:r>
            <a:endParaRPr lang="nl-NL" dirty="0"/>
          </a:p>
        </p:txBody>
      </p:sp>
      <p:sp>
        <p:nvSpPr>
          <p:cNvPr id="3" name="Tijdelijke aanduiding voor inhoud 2"/>
          <p:cNvSpPr>
            <a:spLocks noGrp="1"/>
          </p:cNvSpPr>
          <p:nvPr>
            <p:ph idx="1"/>
          </p:nvPr>
        </p:nvSpPr>
        <p:spPr/>
        <p:txBody>
          <a:bodyPr/>
          <a:lstStyle/>
          <a:p>
            <a:r>
              <a:rPr lang="nl-NL" dirty="0" smtClean="0"/>
              <a:t>Bestelling per team, dus niet PER PERSOON</a:t>
            </a:r>
          </a:p>
          <a:p>
            <a:r>
              <a:rPr lang="nl-NL" dirty="0" smtClean="0"/>
              <a:t>Bestelling loopt via 1 coördinator per team</a:t>
            </a:r>
          </a:p>
          <a:p>
            <a:r>
              <a:rPr lang="nl-NL" dirty="0" smtClean="0"/>
              <a:t>Bestelling moet voor 7 maart binnen zijn</a:t>
            </a:r>
          </a:p>
          <a:p>
            <a:endParaRPr lang="nl-NL" dirty="0"/>
          </a:p>
          <a:p>
            <a:pPr marL="0" indent="0">
              <a:buNone/>
            </a:pPr>
            <a:r>
              <a:rPr lang="nl-NL" b="1" dirty="0" smtClean="0">
                <a:solidFill>
                  <a:srgbClr val="FF0000"/>
                </a:solidFill>
              </a:rPr>
              <a:t>Geef nooit garanties aan je donateurs qua shirts!!!! </a:t>
            </a:r>
          </a:p>
          <a:p>
            <a:pPr marL="0" indent="0">
              <a:buNone/>
            </a:pPr>
            <a:endParaRPr lang="nl-NL" dirty="0" smtClean="0"/>
          </a:p>
        </p:txBody>
      </p:sp>
    </p:spTree>
    <p:extLst>
      <p:ext uri="{BB962C8B-B14F-4D97-AF65-F5344CB8AC3E}">
        <p14:creationId xmlns:p14="http://schemas.microsoft.com/office/powerpoint/2010/main" val="280467757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hthoek 5"/>
          <p:cNvSpPr>
            <a:spLocks noChangeArrowheads="1"/>
          </p:cNvSpPr>
          <p:nvPr/>
        </p:nvSpPr>
        <p:spPr bwMode="auto">
          <a:xfrm>
            <a:off x="250825" y="5200650"/>
            <a:ext cx="5473700" cy="584775"/>
          </a:xfrm>
          <a:prstGeom prst="rect">
            <a:avLst/>
          </a:prstGeom>
          <a:noFill/>
          <a:ln w="9525">
            <a:noFill/>
            <a:miter lim="800000"/>
            <a:headEnd/>
            <a:tailEnd/>
          </a:ln>
        </p:spPr>
        <p:txBody>
          <a:bodyPr>
            <a:spAutoFit/>
          </a:bodyPr>
          <a:lstStyle/>
          <a:p>
            <a:pPr algn="r"/>
            <a:r>
              <a:rPr lang="nl-NL" sz="3200" dirty="0" smtClean="0"/>
              <a:t>Mededelingen teams</a:t>
            </a:r>
            <a:endParaRPr lang="nl-NL" sz="320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84368" cy="4647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12" y="3717032"/>
            <a:ext cx="1979712" cy="2687195"/>
          </a:xfrm>
          <a:prstGeom prst="rect">
            <a:avLst/>
          </a:prstGeom>
        </p:spPr>
      </p:pic>
    </p:spTree>
    <p:extLst>
      <p:ext uri="{BB962C8B-B14F-4D97-AF65-F5344CB8AC3E}">
        <p14:creationId xmlns:p14="http://schemas.microsoft.com/office/powerpoint/2010/main" val="421269382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Mededelingen</a:t>
            </a:r>
            <a:endParaRPr lang="nl-NL" dirty="0"/>
          </a:p>
        </p:txBody>
      </p:sp>
      <p:sp>
        <p:nvSpPr>
          <p:cNvPr id="3" name="Tijdelijke aanduiding voor inhoud 2"/>
          <p:cNvSpPr>
            <a:spLocks noGrp="1"/>
          </p:cNvSpPr>
          <p:nvPr>
            <p:ph idx="1"/>
          </p:nvPr>
        </p:nvSpPr>
        <p:spPr/>
        <p:txBody>
          <a:bodyPr>
            <a:normAutofit/>
          </a:bodyPr>
          <a:lstStyle/>
          <a:p>
            <a:r>
              <a:rPr lang="en-US" dirty="0" err="1" smtClean="0"/>
              <a:t>Beurs</a:t>
            </a:r>
            <a:r>
              <a:rPr lang="en-US" dirty="0" smtClean="0"/>
              <a:t> </a:t>
            </a:r>
            <a:r>
              <a:rPr lang="en-US" dirty="0" err="1" smtClean="0"/>
              <a:t>Venray</a:t>
            </a:r>
            <a:endParaRPr lang="en-US" dirty="0" smtClean="0"/>
          </a:p>
          <a:p>
            <a:r>
              <a:rPr lang="en-US" dirty="0" err="1" smtClean="0"/>
              <a:t>Handdoeken</a:t>
            </a:r>
            <a:endParaRPr lang="en-US" dirty="0" smtClean="0"/>
          </a:p>
          <a:p>
            <a:r>
              <a:rPr lang="en-US" dirty="0" err="1" smtClean="0"/>
              <a:t>Kalenders</a:t>
            </a:r>
            <a:endParaRPr lang="en-US" dirty="0" smtClean="0"/>
          </a:p>
          <a:p>
            <a:r>
              <a:rPr lang="en-US" dirty="0" err="1" smtClean="0"/>
              <a:t>Wielershirts</a:t>
            </a:r>
            <a:endParaRPr lang="en-US" dirty="0" smtClean="0"/>
          </a:p>
          <a:p>
            <a:r>
              <a:rPr lang="en-US" dirty="0" err="1" smtClean="0"/>
              <a:t>Twitteraccount</a:t>
            </a:r>
            <a:r>
              <a:rPr lang="en-US" dirty="0" smtClean="0"/>
              <a:t>: Rick Niehof</a:t>
            </a:r>
          </a:p>
          <a:p>
            <a:r>
              <a:rPr lang="en-US" dirty="0" err="1" smtClean="0"/>
              <a:t>Sponsoracties</a:t>
            </a:r>
            <a:endParaRPr lang="en-US" dirty="0"/>
          </a:p>
        </p:txBody>
      </p:sp>
    </p:spTree>
    <p:extLst>
      <p:ext uri="{BB962C8B-B14F-4D97-AF65-F5344CB8AC3E}">
        <p14:creationId xmlns:p14="http://schemas.microsoft.com/office/powerpoint/2010/main" val="20901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Bas Mulder Award</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1916832"/>
            <a:ext cx="6014794" cy="4253095"/>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73462"/>
            <a:ext cx="3854976" cy="3016690"/>
          </a:xfrm>
          <a:prstGeom prst="rect">
            <a:avLst/>
          </a:prstGeom>
        </p:spPr>
      </p:pic>
    </p:spTree>
    <p:extLst>
      <p:ext uri="{BB962C8B-B14F-4D97-AF65-F5344CB8AC3E}">
        <p14:creationId xmlns:p14="http://schemas.microsoft.com/office/powerpoint/2010/main" val="251443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2843808" y="4150932"/>
            <a:ext cx="4199781" cy="2554806"/>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r>
              <a:rPr lang="en-US" dirty="0" err="1" smtClean="0"/>
              <a:t>Kaartje</a:t>
            </a:r>
            <a:r>
              <a:rPr lang="en-US" dirty="0" smtClean="0"/>
              <a:t> BIG Challenge</a:t>
            </a:r>
            <a:endParaRPr lang="nl-NL" dirty="0"/>
          </a:p>
        </p:txBody>
      </p:sp>
      <p:sp>
        <p:nvSpPr>
          <p:cNvPr id="3" name="Tijdelijke aanduiding voor inhoud 2"/>
          <p:cNvSpPr>
            <a:spLocks noGrp="1"/>
          </p:cNvSpPr>
          <p:nvPr>
            <p:ph idx="1"/>
          </p:nvPr>
        </p:nvSpPr>
        <p:spPr/>
        <p:txBody>
          <a:bodyPr/>
          <a:lstStyle/>
          <a:p>
            <a:pPr lvl="1">
              <a:buNone/>
            </a:pPr>
            <a:endParaRPr lang="nl-NL" dirty="0" smtClean="0"/>
          </a:p>
          <a:p>
            <a:pPr lvl="1"/>
            <a:endParaRPr lang="nl-NL" dirty="0" smtClean="0"/>
          </a:p>
          <a:p>
            <a:endParaRPr lang="nl-NL" dirty="0" smtClean="0"/>
          </a:p>
          <a:p>
            <a:endParaRPr lang="nl-NL" dirty="0"/>
          </a:p>
        </p:txBody>
      </p:sp>
      <p:pic>
        <p:nvPicPr>
          <p:cNvPr id="4" name="Afbeelding 3" descr="sleutelhangers groot overzicht.jpg"/>
          <p:cNvPicPr>
            <a:picLocks noChangeAspect="1"/>
          </p:cNvPicPr>
          <p:nvPr/>
        </p:nvPicPr>
        <p:blipFill>
          <a:blip r:embed="rId3" cstate="print"/>
          <a:srcRect l="7812" t="23591" r="1563" b="12714"/>
          <a:stretch>
            <a:fillRect/>
          </a:stretch>
        </p:blipFill>
        <p:spPr>
          <a:xfrm rot="4468526">
            <a:off x="5723315" y="1364819"/>
            <a:ext cx="3557730" cy="1656185"/>
          </a:xfrm>
          <a:prstGeom prst="rect">
            <a:avLst/>
          </a:prstGeom>
          <a:ln>
            <a:noFill/>
          </a:ln>
          <a:effectLst>
            <a:outerShdw blurRad="292100" dist="139700" dir="2700000" algn="tl" rotWithShape="0">
              <a:srgbClr val="333333">
                <a:alpha val="65000"/>
              </a:srgbClr>
            </a:outerShdw>
          </a:effectLst>
        </p:spPr>
      </p:pic>
      <p:pic>
        <p:nvPicPr>
          <p:cNvPr id="5" name="Afbeelding 4"/>
          <p:cNvPicPr>
            <a:picLocks noChangeAspect="1"/>
          </p:cNvPicPr>
          <p:nvPr/>
        </p:nvPicPr>
        <p:blipFill>
          <a:blip r:embed="rId4"/>
          <a:stretch>
            <a:fillRect/>
          </a:stretch>
        </p:blipFill>
        <p:spPr>
          <a:xfrm>
            <a:off x="158809" y="1217932"/>
            <a:ext cx="5007901" cy="3056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8945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el 1"/>
          <p:cNvSpPr>
            <a:spLocks noGrp="1"/>
          </p:cNvSpPr>
          <p:nvPr>
            <p:ph type="title"/>
          </p:nvPr>
        </p:nvSpPr>
        <p:spPr/>
        <p:txBody>
          <a:bodyPr/>
          <a:lstStyle/>
          <a:p>
            <a:r>
              <a:rPr lang="en-US" smtClean="0"/>
              <a:t>Na afloop….</a:t>
            </a:r>
            <a:endParaRPr lang="nl-NL" smtClean="0"/>
          </a:p>
        </p:txBody>
      </p:sp>
      <p:sp>
        <p:nvSpPr>
          <p:cNvPr id="32773" name="Tijdelijke aanduiding voor inhoud 5"/>
          <p:cNvSpPr>
            <a:spLocks noGrp="1"/>
          </p:cNvSpPr>
          <p:nvPr>
            <p:ph idx="1"/>
          </p:nvPr>
        </p:nvSpPr>
        <p:spPr>
          <a:xfrm>
            <a:off x="428625" y="1412875"/>
            <a:ext cx="8229600" cy="4256088"/>
          </a:xfrm>
        </p:spPr>
        <p:txBody>
          <a:bodyPr/>
          <a:lstStyle/>
          <a:p>
            <a:pPr>
              <a:buFont typeface="Arial" charset="0"/>
              <a:buNone/>
            </a:pPr>
            <a:r>
              <a:rPr lang="en-US" sz="2400" dirty="0" err="1" smtClean="0"/>
              <a:t>Meenemen</a:t>
            </a:r>
            <a:r>
              <a:rPr lang="en-US" sz="2400" dirty="0" smtClean="0"/>
              <a:t>:</a:t>
            </a:r>
          </a:p>
          <a:p>
            <a:pPr>
              <a:buClr>
                <a:srgbClr val="92D050"/>
              </a:buClr>
            </a:pPr>
            <a:r>
              <a:rPr lang="en-US" sz="2400" dirty="0" err="1" smtClean="0"/>
              <a:t>Bestelde</a:t>
            </a:r>
            <a:r>
              <a:rPr lang="en-US" sz="2400" dirty="0" smtClean="0"/>
              <a:t> t-shirts</a:t>
            </a:r>
          </a:p>
          <a:p>
            <a:pPr>
              <a:buClr>
                <a:srgbClr val="92D050"/>
              </a:buClr>
            </a:pPr>
            <a:r>
              <a:rPr lang="en-US" sz="2400" dirty="0" smtClean="0"/>
              <a:t>Posters BIG Challenge</a:t>
            </a:r>
          </a:p>
          <a:p>
            <a:pPr>
              <a:buClr>
                <a:srgbClr val="92D050"/>
              </a:buClr>
            </a:pPr>
            <a:r>
              <a:rPr lang="en-US" sz="2400" dirty="0" smtClean="0"/>
              <a:t>Flyers BIG Challenge</a:t>
            </a:r>
          </a:p>
          <a:p>
            <a:pPr>
              <a:buClr>
                <a:srgbClr val="92D050"/>
              </a:buClr>
            </a:pPr>
            <a:r>
              <a:rPr lang="en-US" sz="2400" dirty="0" err="1" smtClean="0"/>
              <a:t>Donatiekaarten</a:t>
            </a:r>
            <a:r>
              <a:rPr lang="en-US" sz="2400" dirty="0" smtClean="0"/>
              <a:t> </a:t>
            </a:r>
          </a:p>
          <a:p>
            <a:pPr>
              <a:buClr>
                <a:srgbClr val="92D050"/>
              </a:buClr>
            </a:pPr>
            <a:r>
              <a:rPr lang="en-US" sz="2400" dirty="0" smtClean="0"/>
              <a:t>BIG Challenge-</a:t>
            </a:r>
            <a:r>
              <a:rPr lang="en-US" sz="2400" dirty="0" err="1" smtClean="0"/>
              <a:t>kaartjes</a:t>
            </a:r>
            <a:endParaRPr lang="en-US" sz="2400" dirty="0" smtClean="0"/>
          </a:p>
          <a:p>
            <a:pPr>
              <a:buClr>
                <a:srgbClr val="92D050"/>
              </a:buClr>
              <a:buFont typeface="Arial" charset="0"/>
              <a:buNone/>
            </a:pPr>
            <a:r>
              <a:rPr lang="en-US" sz="2400" dirty="0" smtClean="0"/>
              <a:t>	</a:t>
            </a:r>
          </a:p>
          <a:p>
            <a:pPr>
              <a:buClr>
                <a:srgbClr val="92D050"/>
              </a:buClr>
            </a:pPr>
            <a:endParaRPr lang="en-US" sz="2400" dirty="0" smtClean="0"/>
          </a:p>
          <a:p>
            <a:endParaRPr lang="en-US" sz="2400" dirty="0" smtClean="0"/>
          </a:p>
          <a:p>
            <a:pPr>
              <a:buFont typeface="Arial" charset="0"/>
              <a:buNone/>
            </a:pPr>
            <a:endParaRPr lang="en-US" sz="2400" dirty="0" smtClean="0"/>
          </a:p>
          <a:p>
            <a:pPr>
              <a:buFont typeface="Arial" charset="0"/>
              <a:buNone/>
            </a:pPr>
            <a:endParaRPr lang="en-US" sz="2400" dirty="0" smtClean="0"/>
          </a:p>
          <a:p>
            <a:pPr>
              <a:buFontTx/>
              <a:buChar char="-"/>
            </a:pPr>
            <a:endParaRPr lang="nl-NL" dirty="0" smtClean="0"/>
          </a:p>
        </p:txBody>
      </p:sp>
      <p:pic>
        <p:nvPicPr>
          <p:cNvPr id="10" name="Picture 3"/>
          <p:cNvPicPr>
            <a:picLocks noChangeAspect="1" noChangeArrowheads="1"/>
          </p:cNvPicPr>
          <p:nvPr/>
        </p:nvPicPr>
        <p:blipFill>
          <a:blip r:embed="rId2" cstate="print"/>
          <a:srcRect/>
          <a:stretch>
            <a:fillRect/>
          </a:stretch>
        </p:blipFill>
        <p:spPr bwMode="auto">
          <a:xfrm>
            <a:off x="457200" y="4293096"/>
            <a:ext cx="4379878" cy="2060848"/>
          </a:xfrm>
          <a:prstGeom prst="rect">
            <a:avLst/>
          </a:prstGeom>
          <a:ln>
            <a:noFill/>
          </a:ln>
          <a:effectLst>
            <a:outerShdw blurRad="292100" dist="139700" dir="2700000" algn="tl" rotWithShape="0">
              <a:srgbClr val="333333">
                <a:alpha val="65000"/>
              </a:srgbClr>
            </a:outerShdw>
          </a:effectLst>
        </p:spPr>
      </p:pic>
      <p:pic>
        <p:nvPicPr>
          <p:cNvPr id="2" name="Afbeelding 1"/>
          <p:cNvPicPr>
            <a:picLocks noChangeAspect="1"/>
          </p:cNvPicPr>
          <p:nvPr/>
        </p:nvPicPr>
        <p:blipFill>
          <a:blip r:embed="rId3"/>
          <a:stretch>
            <a:fillRect/>
          </a:stretch>
        </p:blipFill>
        <p:spPr>
          <a:xfrm>
            <a:off x="5194093" y="246189"/>
            <a:ext cx="3602187" cy="5040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965584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Anniek</a:t>
            </a:r>
            <a:r>
              <a:rPr lang="en-US" dirty="0" smtClean="0"/>
              <a:t> </a:t>
            </a:r>
            <a:r>
              <a:rPr lang="en-US" dirty="0" err="1" smtClean="0"/>
              <a:t>Goossens</a:t>
            </a:r>
            <a:r>
              <a:rPr lang="en-US" dirty="0" smtClean="0"/>
              <a:t>-Van der </a:t>
            </a:r>
            <a:r>
              <a:rPr lang="en-US" dirty="0" err="1" smtClean="0"/>
              <a:t>Waart</a:t>
            </a:r>
            <a:endParaRPr lang="nl-NL" dirty="0"/>
          </a:p>
        </p:txBody>
      </p:sp>
      <p:sp>
        <p:nvSpPr>
          <p:cNvPr id="3" name="Tijdelijke aanduiding voor inhoud 2"/>
          <p:cNvSpPr>
            <a:spLocks noGrp="1"/>
          </p:cNvSpPr>
          <p:nvPr>
            <p:ph idx="1"/>
          </p:nvPr>
        </p:nvSpPr>
        <p:spPr>
          <a:xfrm>
            <a:off x="457200" y="1600200"/>
            <a:ext cx="4978896" cy="4525963"/>
          </a:xfrm>
        </p:spPr>
        <p:txBody>
          <a:bodyPr>
            <a:normAutofit fontScale="92500" lnSpcReduction="10000"/>
          </a:bodyPr>
          <a:lstStyle/>
          <a:p>
            <a:r>
              <a:rPr lang="en-US" dirty="0" err="1" smtClean="0"/>
              <a:t>Onderzoeker</a:t>
            </a:r>
            <a:r>
              <a:rPr lang="en-US" dirty="0" smtClean="0"/>
              <a:t> </a:t>
            </a:r>
            <a:r>
              <a:rPr lang="en-US" dirty="0" err="1" smtClean="0"/>
              <a:t>Oncologie</a:t>
            </a:r>
            <a:r>
              <a:rPr lang="en-US" dirty="0" smtClean="0"/>
              <a:t> </a:t>
            </a:r>
            <a:r>
              <a:rPr lang="en-US" dirty="0" err="1" smtClean="0"/>
              <a:t>Radboudumc</a:t>
            </a:r>
            <a:r>
              <a:rPr lang="en-US" dirty="0" smtClean="0"/>
              <a:t> Nijmegen</a:t>
            </a:r>
          </a:p>
          <a:p>
            <a:r>
              <a:rPr lang="en-US" dirty="0" err="1" smtClean="0"/>
              <a:t>Winnaar</a:t>
            </a:r>
            <a:r>
              <a:rPr lang="en-US" dirty="0" smtClean="0"/>
              <a:t> van de Bas Mulder-Award 2014</a:t>
            </a:r>
          </a:p>
          <a:p>
            <a:r>
              <a:rPr lang="nl-NL" dirty="0" smtClean="0"/>
              <a:t>Onderzoek naar de werking van doneerafweercellen om bloedkanker aan te pakken. Een nieuwe therapie na stamceltransplantatie.</a:t>
            </a:r>
          </a:p>
          <a:p>
            <a:r>
              <a:rPr lang="nl-NL" dirty="0" smtClean="0"/>
              <a:t>Ad6-deelnemer in team Radboud Oncologie</a:t>
            </a:r>
            <a:endParaRPr lang="nl-NL" dirty="0"/>
          </a:p>
        </p:txBody>
      </p:sp>
      <p:pic>
        <p:nvPicPr>
          <p:cNvPr id="4" name="Afbeelding 3"/>
          <p:cNvPicPr>
            <a:picLocks noChangeAspect="1"/>
          </p:cNvPicPr>
          <p:nvPr/>
        </p:nvPicPr>
        <p:blipFill>
          <a:blip r:embed="rId3"/>
          <a:stretch>
            <a:fillRect/>
          </a:stretch>
        </p:blipFill>
        <p:spPr>
          <a:xfrm>
            <a:off x="5652120" y="1586354"/>
            <a:ext cx="3409465" cy="3456384"/>
          </a:xfrm>
          <a:prstGeom prst="rect">
            <a:avLst/>
          </a:prstGeom>
        </p:spPr>
      </p:pic>
    </p:spTree>
    <p:extLst>
      <p:ext uri="{BB962C8B-B14F-4D97-AF65-F5344CB8AC3E}">
        <p14:creationId xmlns:p14="http://schemas.microsoft.com/office/powerpoint/2010/main" val="2057842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pPr algn="l"/>
            <a:r>
              <a:rPr lang="en-US" dirty="0" smtClean="0"/>
              <a:t>Brainstorm </a:t>
            </a:r>
            <a:r>
              <a:rPr lang="en-US" dirty="0" err="1" smtClean="0"/>
              <a:t>sponsoracties</a:t>
            </a:r>
            <a:endParaRPr lang="nl-NL" dirty="0" smtClean="0"/>
          </a:p>
        </p:txBody>
      </p:sp>
      <p:sp>
        <p:nvSpPr>
          <p:cNvPr id="12291" name="Tijdelijke aanduiding voor inhoud 2"/>
          <p:cNvSpPr>
            <a:spLocks noGrp="1"/>
          </p:cNvSpPr>
          <p:nvPr>
            <p:ph idx="1"/>
          </p:nvPr>
        </p:nvSpPr>
        <p:spPr>
          <a:xfrm>
            <a:off x="468313" y="1557338"/>
            <a:ext cx="8229600" cy="4352925"/>
          </a:xfrm>
        </p:spPr>
        <p:txBody>
          <a:bodyPr>
            <a:normAutofit fontScale="92500" lnSpcReduction="10000"/>
          </a:bodyPr>
          <a:lstStyle/>
          <a:p>
            <a:pPr>
              <a:buFont typeface="Arial" charset="0"/>
              <a:buNone/>
            </a:pPr>
            <a:r>
              <a:rPr lang="nl-NL" sz="2400" dirty="0" smtClean="0"/>
              <a:t>Doelstellingen BIG Challenge:</a:t>
            </a:r>
          </a:p>
          <a:p>
            <a:r>
              <a:rPr lang="nl-NL" sz="2400" dirty="0" smtClean="0"/>
              <a:t>Zoveel mogelijk geld KWF</a:t>
            </a:r>
          </a:p>
          <a:p>
            <a:r>
              <a:rPr lang="en-US" sz="2400" dirty="0" err="1" smtClean="0"/>
              <a:t>Promotie</a:t>
            </a:r>
            <a:r>
              <a:rPr lang="en-US" sz="2400" dirty="0" smtClean="0"/>
              <a:t> </a:t>
            </a:r>
            <a:r>
              <a:rPr lang="en-US" sz="2400" dirty="0" err="1" smtClean="0"/>
              <a:t>veehouderijsector</a:t>
            </a:r>
            <a:endParaRPr lang="en-US" sz="2400" dirty="0" smtClean="0"/>
          </a:p>
          <a:p>
            <a:r>
              <a:rPr lang="en-US" sz="2400" dirty="0" smtClean="0"/>
              <a:t>Trots in de sector</a:t>
            </a:r>
            <a:endParaRPr lang="nl-NL" sz="2400" dirty="0" smtClean="0"/>
          </a:p>
          <a:p>
            <a:pPr>
              <a:buFont typeface="Arial" charset="0"/>
              <a:buNone/>
            </a:pPr>
            <a:endParaRPr lang="nl-NL" sz="2400" dirty="0" smtClean="0"/>
          </a:p>
          <a:p>
            <a:pPr>
              <a:buFont typeface="Arial" charset="0"/>
              <a:buNone/>
            </a:pPr>
            <a:r>
              <a:rPr lang="nl-NL" sz="2400" dirty="0" smtClean="0"/>
              <a:t>Denk ook aan: </a:t>
            </a:r>
          </a:p>
          <a:p>
            <a:r>
              <a:rPr lang="nl-NL" sz="2400" dirty="0" smtClean="0"/>
              <a:t>Regionaal</a:t>
            </a:r>
          </a:p>
          <a:p>
            <a:r>
              <a:rPr lang="en-US" sz="2400" dirty="0" err="1" smtClean="0"/>
              <a:t>Betrekken</a:t>
            </a:r>
            <a:r>
              <a:rPr lang="en-US" sz="2400" dirty="0" smtClean="0"/>
              <a:t> </a:t>
            </a:r>
            <a:r>
              <a:rPr lang="en-US" sz="2400" dirty="0" err="1" smtClean="0"/>
              <a:t>mensen</a:t>
            </a:r>
            <a:r>
              <a:rPr lang="en-US" sz="2400" dirty="0" smtClean="0"/>
              <a:t>/</a:t>
            </a:r>
            <a:r>
              <a:rPr lang="en-US" sz="2400" dirty="0" err="1" smtClean="0"/>
              <a:t>verenigingen</a:t>
            </a:r>
            <a:r>
              <a:rPr lang="en-US" sz="2400" dirty="0" smtClean="0"/>
              <a:t> in </a:t>
            </a:r>
            <a:r>
              <a:rPr lang="en-US" sz="2400" dirty="0" err="1" smtClean="0"/>
              <a:t>eigen</a:t>
            </a:r>
            <a:r>
              <a:rPr lang="en-US" sz="2400" dirty="0" smtClean="0"/>
              <a:t> </a:t>
            </a:r>
            <a:r>
              <a:rPr lang="en-US" sz="2400" dirty="0" err="1" smtClean="0"/>
              <a:t>omgeving</a:t>
            </a:r>
            <a:endParaRPr lang="en-US" sz="2400" dirty="0" smtClean="0"/>
          </a:p>
          <a:p>
            <a:r>
              <a:rPr lang="en-US" sz="2400" dirty="0" err="1" smtClean="0"/>
              <a:t>Allianties</a:t>
            </a:r>
            <a:r>
              <a:rPr lang="en-US" sz="2400" dirty="0" smtClean="0"/>
              <a:t> met </a:t>
            </a:r>
            <a:r>
              <a:rPr lang="en-US" sz="2400" dirty="0" err="1" smtClean="0"/>
              <a:t>andere</a:t>
            </a:r>
            <a:r>
              <a:rPr lang="en-US" sz="2400" dirty="0" smtClean="0"/>
              <a:t> Ad6-teams </a:t>
            </a:r>
            <a:r>
              <a:rPr lang="en-US" sz="2400" dirty="0" err="1" smtClean="0"/>
              <a:t>binnen</a:t>
            </a:r>
            <a:r>
              <a:rPr lang="en-US" sz="2400" dirty="0" smtClean="0"/>
              <a:t> en </a:t>
            </a:r>
            <a:r>
              <a:rPr lang="en-US" sz="2400" dirty="0" err="1" smtClean="0"/>
              <a:t>buiten</a:t>
            </a:r>
            <a:r>
              <a:rPr lang="en-US" sz="2400" dirty="0" smtClean="0"/>
              <a:t> BC</a:t>
            </a:r>
          </a:p>
          <a:p>
            <a:r>
              <a:rPr lang="en-US" sz="2400" dirty="0" err="1" smtClean="0"/>
              <a:t>Maak</a:t>
            </a:r>
            <a:r>
              <a:rPr lang="en-US" sz="2400" dirty="0" smtClean="0"/>
              <a:t> </a:t>
            </a:r>
            <a:r>
              <a:rPr lang="en-US" sz="2400" dirty="0" err="1" smtClean="0"/>
              <a:t>gebruik</a:t>
            </a:r>
            <a:r>
              <a:rPr lang="en-US" sz="2400" dirty="0" smtClean="0"/>
              <a:t> van </a:t>
            </a:r>
            <a:r>
              <a:rPr lang="en-US" sz="2400" dirty="0" err="1" smtClean="0"/>
              <a:t>bestaande</a:t>
            </a:r>
            <a:r>
              <a:rPr lang="en-US" sz="2400" dirty="0" smtClean="0"/>
              <a:t> </a:t>
            </a:r>
            <a:r>
              <a:rPr lang="en-US" sz="2400" dirty="0" err="1" smtClean="0"/>
              <a:t>evenementen</a:t>
            </a:r>
            <a:endParaRPr lang="en-US" sz="2400" dirty="0" smtClean="0"/>
          </a:p>
          <a:p>
            <a:r>
              <a:rPr lang="en-US" sz="2400" dirty="0" err="1" smtClean="0"/>
              <a:t>Beter</a:t>
            </a:r>
            <a:r>
              <a:rPr lang="en-US" sz="2400" dirty="0" smtClean="0"/>
              <a:t> </a:t>
            </a:r>
            <a:r>
              <a:rPr lang="en-US" sz="2400" dirty="0" err="1" smtClean="0"/>
              <a:t>goed</a:t>
            </a:r>
            <a:r>
              <a:rPr lang="en-US" sz="2400" dirty="0" smtClean="0"/>
              <a:t> </a:t>
            </a:r>
            <a:r>
              <a:rPr lang="en-US" sz="2400" dirty="0" err="1" smtClean="0"/>
              <a:t>gepikt</a:t>
            </a:r>
            <a:r>
              <a:rPr lang="en-US" sz="2400" dirty="0" smtClean="0"/>
              <a:t>, </a:t>
            </a:r>
            <a:r>
              <a:rPr lang="en-US" sz="2400" dirty="0" err="1" smtClean="0"/>
              <a:t>dan</a:t>
            </a:r>
            <a:r>
              <a:rPr lang="en-US" sz="2400" dirty="0" smtClean="0"/>
              <a:t> </a:t>
            </a:r>
            <a:r>
              <a:rPr lang="en-US" sz="2400" dirty="0" err="1" smtClean="0"/>
              <a:t>slecht</a:t>
            </a:r>
            <a:r>
              <a:rPr lang="en-US" sz="2400" dirty="0" smtClean="0"/>
              <a:t> </a:t>
            </a:r>
            <a:r>
              <a:rPr lang="en-US" sz="2400" dirty="0" err="1" smtClean="0"/>
              <a:t>bedacht</a:t>
            </a:r>
            <a:endParaRPr lang="nl-NL" sz="2400" dirty="0" smtClean="0"/>
          </a:p>
        </p:txBody>
      </p:sp>
    </p:spTree>
    <p:extLst>
      <p:ext uri="{BB962C8B-B14F-4D97-AF65-F5344CB8AC3E}">
        <p14:creationId xmlns:p14="http://schemas.microsoft.com/office/powerpoint/2010/main" val="115196835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descr="_MG_3679.jpg"/>
          <p:cNvPicPr>
            <a:picLocks noGrp="1" noChangeAspect="1"/>
          </p:cNvPicPr>
          <p:nvPr>
            <p:ph idx="1"/>
          </p:nvPr>
        </p:nvPicPr>
        <p:blipFill>
          <a:blip r:embed="rId2" cstate="print"/>
          <a:stretch>
            <a:fillRect/>
          </a:stretch>
        </p:blipFill>
        <p:spPr>
          <a:xfrm>
            <a:off x="-45245" y="0"/>
            <a:ext cx="10287001" cy="6858000"/>
          </a:xfrm>
        </p:spPr>
      </p:pic>
    </p:spTree>
    <p:extLst>
      <p:ext uri="{BB962C8B-B14F-4D97-AF65-F5344CB8AC3E}">
        <p14:creationId xmlns:p14="http://schemas.microsoft.com/office/powerpoint/2010/main" val="1668921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Verkoop op beurzen</a:t>
            </a:r>
            <a:endParaRPr lang="nl-NL" dirty="0"/>
          </a:p>
        </p:txBody>
      </p:sp>
      <p:pic>
        <p:nvPicPr>
          <p:cNvPr id="6" name="Tijdelijke aanduiding voor inhou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607" y="0"/>
            <a:ext cx="9238607" cy="6928955"/>
          </a:xfrm>
        </p:spPr>
      </p:pic>
    </p:spTree>
    <p:extLst>
      <p:ext uri="{BB962C8B-B14F-4D97-AF65-F5344CB8AC3E}">
        <p14:creationId xmlns:p14="http://schemas.microsoft.com/office/powerpoint/2010/main" val="289177953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TotalTime>
  <Words>1206</Words>
  <Application>Microsoft Office PowerPoint</Application>
  <PresentationFormat>Diavoorstelling (4:3)</PresentationFormat>
  <Paragraphs>237</Paragraphs>
  <Slides>51</Slides>
  <Notes>7</Notes>
  <HiddenSlides>1</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51</vt:i4>
      </vt:variant>
    </vt:vector>
  </HeadingPairs>
  <TitlesOfParts>
    <vt:vector size="55" baseType="lpstr">
      <vt:lpstr>Arial</vt:lpstr>
      <vt:lpstr>Calibri</vt:lpstr>
      <vt:lpstr>Wingdings</vt:lpstr>
      <vt:lpstr>Kantoorthema</vt:lpstr>
      <vt:lpstr>PowerPoint-presentatie</vt:lpstr>
      <vt:lpstr>Agenda</vt:lpstr>
      <vt:lpstr>Gesprek met KWF</vt:lpstr>
      <vt:lpstr>Vernieuwing bij KWF</vt:lpstr>
      <vt:lpstr>Bas Mulder Award</vt:lpstr>
      <vt:lpstr>Anniek Goossens-Van der Waart</vt:lpstr>
      <vt:lpstr>Brainstorm sponsoracties</vt:lpstr>
      <vt:lpstr>PowerPoint-presentatie</vt:lpstr>
      <vt:lpstr>Verkoop op beurzen</vt:lpstr>
      <vt:lpstr>PowerPoint-presentatie</vt:lpstr>
      <vt:lpstr>PowerPoint-presentatie</vt:lpstr>
      <vt:lpstr>Boerenpicknick</vt:lpstr>
      <vt:lpstr>Brainstorm in groepen</vt:lpstr>
      <vt:lpstr>Presentatie sponsorideeën</vt:lpstr>
      <vt:lpstr>Onderwerpen</vt:lpstr>
      <vt:lpstr>Film BIG Challenge</vt:lpstr>
      <vt:lpstr>PowerPoint-presentatie</vt:lpstr>
      <vt:lpstr>Tellerstand BIG Challenge</vt:lpstr>
      <vt:lpstr>Spelregels sponsorwerving</vt:lpstr>
      <vt:lpstr>Sponsorpakketten</vt:lpstr>
      <vt:lpstr>PowerPoint-presentatie</vt:lpstr>
      <vt:lpstr>Sponsorlogo’s aanleveren </vt:lpstr>
      <vt:lpstr>Hoe logo’s aanleveren?</vt:lpstr>
      <vt:lpstr>Vrienden zelf uploaden</vt:lpstr>
      <vt:lpstr>Donatiekaart</vt:lpstr>
      <vt:lpstr>Donatieformulier</vt:lpstr>
      <vt:lpstr>PowerPoint-presentatie</vt:lpstr>
      <vt:lpstr>Actiepagina’s vullen</vt:lpstr>
      <vt:lpstr>PowerPoint-presentatie</vt:lpstr>
      <vt:lpstr>PowerPoint-presentatie</vt:lpstr>
      <vt:lpstr>Bijeenkomsten en trainingen </vt:lpstr>
      <vt:lpstr>PowerPoint-presentatie</vt:lpstr>
      <vt:lpstr>Waarom medische verklaring</vt:lpstr>
      <vt:lpstr>PowerPoint-presentatie</vt:lpstr>
      <vt:lpstr>Appartementen</vt:lpstr>
      <vt:lpstr>PowerPoint-presentatie</vt:lpstr>
      <vt:lpstr>PowerPoint-presentatie</vt:lpstr>
      <vt:lpstr>Deelnemers Alpe d’HuZUS</vt:lpstr>
      <vt:lpstr>=</vt:lpstr>
      <vt:lpstr>Vrijwilliger Alpe d’HuZes en BC</vt:lpstr>
      <vt:lpstr>PowerPoint-presentatie</vt:lpstr>
      <vt:lpstr>PowerPoint-presentatie</vt:lpstr>
      <vt:lpstr>PowerPoint-presentatie</vt:lpstr>
      <vt:lpstr>T-shirts</vt:lpstr>
      <vt:lpstr>Help, geen t-shirts meer!</vt:lpstr>
      <vt:lpstr>Distributie t-shirts</vt:lpstr>
      <vt:lpstr>Route</vt:lpstr>
      <vt:lpstr>PowerPoint-presentatie</vt:lpstr>
      <vt:lpstr>Mededelingen</vt:lpstr>
      <vt:lpstr>Kaartje BIG Challenge</vt:lpstr>
      <vt:lpstr>Na afloop….</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Ernie Maas</dc:creator>
  <cp:lastModifiedBy>Marga te Velde | Imagro</cp:lastModifiedBy>
  <cp:revision>71</cp:revision>
  <dcterms:created xsi:type="dcterms:W3CDTF">2012-02-24T07:29:30Z</dcterms:created>
  <dcterms:modified xsi:type="dcterms:W3CDTF">2015-01-26T16:02:25Z</dcterms:modified>
</cp:coreProperties>
</file>